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2"/>
  </p:notesMasterIdLst>
  <p:sldIdLst>
    <p:sldId id="256" r:id="rId2"/>
    <p:sldId id="263" r:id="rId3"/>
    <p:sldId id="258" r:id="rId4"/>
    <p:sldId id="257" r:id="rId5"/>
    <p:sldId id="260" r:id="rId6"/>
    <p:sldId id="270" r:id="rId7"/>
    <p:sldId id="271" r:id="rId8"/>
    <p:sldId id="262" r:id="rId9"/>
    <p:sldId id="264" r:id="rId10"/>
    <p:sldId id="265" r:id="rId11"/>
    <p:sldId id="266" r:id="rId12"/>
    <p:sldId id="267" r:id="rId13"/>
    <p:sldId id="268" r:id="rId14"/>
    <p:sldId id="269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9" r:id="rId32"/>
    <p:sldId id="288" r:id="rId33"/>
    <p:sldId id="290" r:id="rId34"/>
    <p:sldId id="291" r:id="rId35"/>
    <p:sldId id="292" r:id="rId36"/>
    <p:sldId id="293" r:id="rId37"/>
    <p:sldId id="294" r:id="rId38"/>
    <p:sldId id="295" r:id="rId39"/>
    <p:sldId id="296" r:id="rId40"/>
    <p:sldId id="297" r:id="rId41"/>
    <p:sldId id="298" r:id="rId42"/>
    <p:sldId id="299" r:id="rId43"/>
    <p:sldId id="300" r:id="rId44"/>
    <p:sldId id="301" r:id="rId45"/>
    <p:sldId id="302" r:id="rId46"/>
    <p:sldId id="303" r:id="rId47"/>
    <p:sldId id="304" r:id="rId48"/>
    <p:sldId id="305" r:id="rId49"/>
    <p:sldId id="306" r:id="rId50"/>
    <p:sldId id="307" r:id="rId51"/>
    <p:sldId id="308" r:id="rId52"/>
    <p:sldId id="309" r:id="rId53"/>
    <p:sldId id="310" r:id="rId54"/>
    <p:sldId id="316" r:id="rId55"/>
    <p:sldId id="315" r:id="rId56"/>
    <p:sldId id="314" r:id="rId57"/>
    <p:sldId id="317" r:id="rId58"/>
    <p:sldId id="318" r:id="rId59"/>
    <p:sldId id="320" r:id="rId60"/>
    <p:sldId id="321" r:id="rId61"/>
    <p:sldId id="323" r:id="rId62"/>
    <p:sldId id="322" r:id="rId63"/>
    <p:sldId id="319" r:id="rId64"/>
    <p:sldId id="324" r:id="rId65"/>
    <p:sldId id="325" r:id="rId66"/>
    <p:sldId id="326" r:id="rId67"/>
    <p:sldId id="327" r:id="rId68"/>
    <p:sldId id="313" r:id="rId69"/>
    <p:sldId id="328" r:id="rId70"/>
    <p:sldId id="329" r:id="rId71"/>
    <p:sldId id="330" r:id="rId72"/>
    <p:sldId id="331" r:id="rId73"/>
    <p:sldId id="332" r:id="rId74"/>
    <p:sldId id="333" r:id="rId75"/>
    <p:sldId id="334" r:id="rId76"/>
    <p:sldId id="335" r:id="rId77"/>
    <p:sldId id="336" r:id="rId78"/>
    <p:sldId id="342" r:id="rId79"/>
    <p:sldId id="337" r:id="rId80"/>
    <p:sldId id="338" r:id="rId81"/>
    <p:sldId id="339" r:id="rId82"/>
    <p:sldId id="340" r:id="rId83"/>
    <p:sldId id="341" r:id="rId84"/>
    <p:sldId id="343" r:id="rId85"/>
    <p:sldId id="344" r:id="rId86"/>
    <p:sldId id="345" r:id="rId87"/>
    <p:sldId id="346" r:id="rId88"/>
    <p:sldId id="347" r:id="rId89"/>
    <p:sldId id="348" r:id="rId90"/>
    <p:sldId id="349" r:id="rId91"/>
    <p:sldId id="351" r:id="rId92"/>
    <p:sldId id="350" r:id="rId93"/>
    <p:sldId id="352" r:id="rId94"/>
    <p:sldId id="353" r:id="rId95"/>
    <p:sldId id="354" r:id="rId96"/>
    <p:sldId id="355" r:id="rId97"/>
    <p:sldId id="356" r:id="rId98"/>
    <p:sldId id="357" r:id="rId99"/>
    <p:sldId id="358" r:id="rId100"/>
    <p:sldId id="359" r:id="rId101"/>
    <p:sldId id="360" r:id="rId102"/>
    <p:sldId id="362" r:id="rId103"/>
    <p:sldId id="368" r:id="rId104"/>
    <p:sldId id="361" r:id="rId105"/>
    <p:sldId id="363" r:id="rId106"/>
    <p:sldId id="364" r:id="rId107"/>
    <p:sldId id="365" r:id="rId108"/>
    <p:sldId id="366" r:id="rId109"/>
    <p:sldId id="367" r:id="rId110"/>
    <p:sldId id="369" r:id="rId111"/>
    <p:sldId id="370" r:id="rId112"/>
    <p:sldId id="371" r:id="rId113"/>
    <p:sldId id="372" r:id="rId114"/>
    <p:sldId id="373" r:id="rId115"/>
    <p:sldId id="374" r:id="rId116"/>
    <p:sldId id="376" r:id="rId117"/>
    <p:sldId id="375" r:id="rId118"/>
    <p:sldId id="377" r:id="rId119"/>
    <p:sldId id="379" r:id="rId120"/>
    <p:sldId id="378" r:id="rId1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0882"/>
    <p:restoredTop sz="94472"/>
  </p:normalViewPr>
  <p:slideViewPr>
    <p:cSldViewPr snapToGrid="0" snapToObjects="1">
      <p:cViewPr varScale="1">
        <p:scale>
          <a:sx n="93" d="100"/>
          <a:sy n="93" d="100"/>
        </p:scale>
        <p:origin x="240" y="2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presProps" Target="pres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viewProps" Target="view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82A413-D2B7-6541-8037-CC8699C3C638}" type="datetimeFigureOut">
              <a:rPr lang="en-US" smtClean="0"/>
              <a:t>3/28/19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E7DE0F-4338-D345-B6F5-61C48058F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9895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0796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0221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3129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332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6769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9748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066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3305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7241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23042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1855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57396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23585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94876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62446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26124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06496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18600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78474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53763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69682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6872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90920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03304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67774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10163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27495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65736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48227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8448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15576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00312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9840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48503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46787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32707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05601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34826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28202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55165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70696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24723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27581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4990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90198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3447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10142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39418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25066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46135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63026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06901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80917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48662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4063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34896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58937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41400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25139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65093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36687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97117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052650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790777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92143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4642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714576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9575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072455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0838972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5987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11623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875188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126250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115284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309566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5382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485206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289265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0633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753765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91739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11789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059509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784522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5746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8757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C2C49-F011-A643-8CA5-E3BC99D763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4BD5DA0-77C8-1B4F-B988-58C592380D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s-ES_trad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413E96-8F49-D148-8514-442B67DDA7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512E7-6AD5-7B43-AE02-D93C2E36A4B9}" type="datetimeFigureOut">
              <a:rPr lang="es-ES_tradnl" smtClean="0"/>
              <a:t>28/3/19</a:t>
            </a:fld>
            <a:endParaRPr lang="es-ES_trad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6B72C7-C31A-D645-A3AE-441A386D34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F9555-2EB5-5842-958D-DC2719F48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6D959-2DA3-E84B-9A17-101139838779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4375497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03A2F-799B-9947-B18D-215EE67ED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35F7165-2503-7F45-B9CC-1EBBC6F214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A9BA8C-17EC-964A-A6FE-9375F7CE99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512E7-6AD5-7B43-AE02-D93C2E36A4B9}" type="datetimeFigureOut">
              <a:rPr lang="es-ES_tradnl" smtClean="0"/>
              <a:t>28/3/19</a:t>
            </a:fld>
            <a:endParaRPr lang="es-ES_trad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543549-B0F6-4A4E-987F-5CDF356526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5971D2-BCB8-1445-AFE0-76F0212EB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6D959-2DA3-E84B-9A17-101139838779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60554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34079F6-6362-2E46-B1CB-4B441F129AC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0D15951-A974-C847-86D3-4E76E734D2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98A461-02B5-E744-ACEE-5B2D1383FE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512E7-6AD5-7B43-AE02-D93C2E36A4B9}" type="datetimeFigureOut">
              <a:rPr lang="es-ES_tradnl" smtClean="0"/>
              <a:t>28/3/19</a:t>
            </a:fld>
            <a:endParaRPr lang="es-ES_trad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7495BC-AD7F-9840-8144-67C4CBB6D1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561DD8-D23E-DA4F-A8FE-2E20376618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6D959-2DA3-E84B-9A17-101139838779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8327552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C4A677-19A0-E14F-B866-33E41BE07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E2FA18-1310-6145-9E55-20A07D6DE4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D34B22-9C77-B245-975C-4A66253B8D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512E7-6AD5-7B43-AE02-D93C2E36A4B9}" type="datetimeFigureOut">
              <a:rPr lang="es-ES_tradnl" smtClean="0"/>
              <a:t>28/3/19</a:t>
            </a:fld>
            <a:endParaRPr lang="es-ES_trad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876C01-2ACA-2240-8DFE-06F193F1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CE1FB3-8725-AA42-ADD8-1875085B9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6D959-2DA3-E84B-9A17-101139838779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8937298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5F1C2-2F5A-A442-B764-FF59A8592C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6A75AE-5D3A-ED4B-9FD8-8CEC194C4C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AEDE59-DA58-9446-9B99-2FD8D1DBDE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512E7-6AD5-7B43-AE02-D93C2E36A4B9}" type="datetimeFigureOut">
              <a:rPr lang="es-ES_tradnl" smtClean="0"/>
              <a:t>28/3/19</a:t>
            </a:fld>
            <a:endParaRPr lang="es-ES_trad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32D7B3-95B6-304C-8AF6-0C05576721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175F60-8EF7-2143-860A-F6FEE5C7D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6D959-2DA3-E84B-9A17-101139838779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8622981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55E6B-672B-1340-9E59-C9CA15BC0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B3276A-BD9C-9A49-B194-68ECDFB76A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5C30B0-B92E-344D-9193-6D3569F8EF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699EDB-F68D-434B-BCF0-68FBCA3018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512E7-6AD5-7B43-AE02-D93C2E36A4B9}" type="datetimeFigureOut">
              <a:rPr lang="es-ES_tradnl" smtClean="0"/>
              <a:t>28/3/19</a:t>
            </a:fld>
            <a:endParaRPr lang="es-ES_trad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3AD118-19F9-7E41-9A69-0D6E2B421A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3396B9-9A73-BB4D-8610-52FA3A77F6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6D959-2DA3-E84B-9A17-101139838779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1835898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C15F99-484F-8B4D-B43F-65C2776A86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F346A1-6D63-204E-A251-9E86B7BBFD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29DF66-EE5D-724E-BEC7-5E6627CC08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DD566F1-F081-104D-A67A-4BA09ADD40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896DF2F-0FDC-B74E-8AA6-64E1423451C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0CDD68D-6DBC-7243-824E-C5BB624DFA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512E7-6AD5-7B43-AE02-D93C2E36A4B9}" type="datetimeFigureOut">
              <a:rPr lang="es-ES_tradnl" smtClean="0"/>
              <a:t>28/3/19</a:t>
            </a:fld>
            <a:endParaRPr lang="es-ES_trad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9FD3065-E0A1-CA4B-928B-31E6530B63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F19B49B-1D66-0445-94D8-D28AF67364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6D959-2DA3-E84B-9A17-101139838779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5447540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28D9FE-FF30-D748-8782-40E0A4CCC9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01A6980-E7F6-6E4D-AFBE-01C435D2AF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512E7-6AD5-7B43-AE02-D93C2E36A4B9}" type="datetimeFigureOut">
              <a:rPr lang="es-ES_tradnl" smtClean="0"/>
              <a:t>28/3/19</a:t>
            </a:fld>
            <a:endParaRPr lang="es-ES_trad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C960C2-E899-3646-BB16-22567C370A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918B10-0154-3D43-A1FB-2B9240C8C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6D959-2DA3-E84B-9A17-101139838779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5839787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4DCE7B5-1A3F-854D-AC9D-86A51D464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512E7-6AD5-7B43-AE02-D93C2E36A4B9}" type="datetimeFigureOut">
              <a:rPr lang="es-ES_tradnl" smtClean="0"/>
              <a:t>28/3/19</a:t>
            </a:fld>
            <a:endParaRPr lang="es-ES_trad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BC59A0A-C7F5-4D46-A018-0EA54CB8DE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1DF4F7-C3A0-1E46-A1B1-0C9DFEF5C5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6D959-2DA3-E84B-9A17-101139838779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4740429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B22BFA-D771-2C41-AC56-FE308C035D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5042E3-7A11-F24C-A76D-88DD8732C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AF872F-B9CD-8F47-9833-BCA3DE40FF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A35F2E-4403-DE46-A602-BCB2FA99A4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512E7-6AD5-7B43-AE02-D93C2E36A4B9}" type="datetimeFigureOut">
              <a:rPr lang="es-ES_tradnl" smtClean="0"/>
              <a:t>28/3/19</a:t>
            </a:fld>
            <a:endParaRPr lang="es-ES_trad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D84AA9-B16A-E34D-8E6A-35B510B57C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1D8B3F-CD63-6846-9559-409A82AE9F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6D959-2DA3-E84B-9A17-101139838779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8402350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169D6D-2B68-004B-87F3-07BB2354EE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5EE389F-87F9-264D-80DE-49345DC8E9F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_trad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46AA62-C72A-CF46-9219-82D718528A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5EF556-94EB-794E-89EF-0F9933483C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512E7-6AD5-7B43-AE02-D93C2E36A4B9}" type="datetimeFigureOut">
              <a:rPr lang="es-ES_tradnl" smtClean="0"/>
              <a:t>28/3/19</a:t>
            </a:fld>
            <a:endParaRPr lang="es-ES_trad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EED948-F780-B947-A2E8-8302CC4BDB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9D4ED1-535F-D648-8816-8B5EA3609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6D959-2DA3-E84B-9A17-101139838779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5966023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9ECB526-37A5-2645-A7DB-E3E9B32331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E71884-5184-7240-8C11-BCB6FEF973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896FEC-9A44-C845-BC2C-6B83A156022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A512E7-6AD5-7B43-AE02-D93C2E36A4B9}" type="datetimeFigureOut">
              <a:rPr lang="es-ES_tradnl" smtClean="0"/>
              <a:t>28/3/19</a:t>
            </a:fld>
            <a:endParaRPr lang="es-ES_trad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C50679-B9B1-CB49-8D77-A0D2EC79BB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_trad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F38BA8-6C13-A245-8DC1-F70C9602A2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F6D959-2DA3-E84B-9A17-101139838779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4938381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4.png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822038-23FA-EA45-8896-9E6EFC443A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5368" y="2043663"/>
            <a:ext cx="6105194" cy="2031055"/>
          </a:xfrm>
        </p:spPr>
        <p:txBody>
          <a:bodyPr>
            <a:normAutofit/>
          </a:bodyPr>
          <a:lstStyle/>
          <a:p>
            <a:r>
              <a:rPr lang="es-ES_tradnl">
                <a:solidFill>
                  <a:srgbClr val="FFFFFF"/>
                </a:solidFill>
              </a:rPr>
              <a:t>C# fácil de aprender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5867A2-4C6E-4B4E-90E1-1A3E2F6DC6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5368" y="4074718"/>
            <a:ext cx="6105194" cy="682079"/>
          </a:xfrm>
        </p:spPr>
        <p:txBody>
          <a:bodyPr>
            <a:normAutofit/>
          </a:bodyPr>
          <a:lstStyle/>
          <a:p>
            <a:r>
              <a:rPr lang="es-ES_tradnl">
                <a:solidFill>
                  <a:srgbClr val="FFFFFF"/>
                </a:solidFill>
              </a:rPr>
              <a:t>Mi primer lenguaje de programación</a:t>
            </a:r>
          </a:p>
        </p:txBody>
      </p:sp>
    </p:spTree>
    <p:extLst>
      <p:ext uri="{BB962C8B-B14F-4D97-AF65-F5344CB8AC3E}">
        <p14:creationId xmlns:p14="http://schemas.microsoft.com/office/powerpoint/2010/main" val="28266195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lowchart: Document 11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8F5A02-E59E-1C43-B44D-B0C811D6A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Todas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la variables son de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algún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tipo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en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C#</a:t>
            </a: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BC277B46-F38E-424A-AE79-5838BC6C50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7933" y="1151752"/>
            <a:ext cx="7347537" cy="4555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70154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dirty="0" err="1">
                <a:solidFill>
                  <a:srgbClr val="FFFFFF"/>
                </a:solidFill>
              </a:rPr>
              <a:t>enumeraciones</a:t>
            </a:r>
            <a:br>
              <a:rPr lang="en-US" sz="3200" dirty="0">
                <a:solidFill>
                  <a:srgbClr val="FFFFFF"/>
                </a:solidFill>
              </a:rPr>
            </a:br>
            <a:r>
              <a:rPr lang="en-US" sz="3200" dirty="0">
                <a:solidFill>
                  <a:srgbClr val="FFFFFF"/>
                </a:solidFill>
              </a:rPr>
              <a:t>(se </a:t>
            </a:r>
            <a:r>
              <a:rPr lang="en-US" sz="3200" dirty="0" err="1">
                <a:solidFill>
                  <a:srgbClr val="FFFFFF"/>
                </a:solidFill>
              </a:rPr>
              <a:t>almacena</a:t>
            </a:r>
            <a:r>
              <a:rPr lang="en-US" sz="3200" dirty="0">
                <a:solidFill>
                  <a:srgbClr val="FFFFFF"/>
                </a:solidFill>
              </a:rPr>
              <a:t> </a:t>
            </a:r>
            <a:r>
              <a:rPr lang="en-US" sz="3200" dirty="0" err="1">
                <a:solidFill>
                  <a:srgbClr val="FFFFFF"/>
                </a:solidFill>
              </a:rPr>
              <a:t>como</a:t>
            </a:r>
            <a:r>
              <a:rPr lang="en-US" sz="3200" dirty="0">
                <a:solidFill>
                  <a:srgbClr val="FFFFFF"/>
                </a:solidFill>
              </a:rPr>
              <a:t> </a:t>
            </a:r>
            <a:r>
              <a:rPr lang="en-US" sz="3200" dirty="0" err="1">
                <a:solidFill>
                  <a:srgbClr val="FFFFFF"/>
                </a:solidFill>
              </a:rPr>
              <a:t>número</a:t>
            </a:r>
            <a:r>
              <a:rPr lang="en-US" sz="3200" dirty="0">
                <a:solidFill>
                  <a:srgbClr val="FFFFFF"/>
                </a:solidFill>
              </a:rPr>
              <a:t>)</a:t>
            </a:r>
            <a:endParaRPr lang="en-US" sz="2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F4C4AC94-4DB1-4A4A-8DD0-1A1B2D7260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3998" y="990600"/>
            <a:ext cx="7738951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22173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dirty="0" err="1">
                <a:solidFill>
                  <a:srgbClr val="FFFFFF"/>
                </a:solidFill>
              </a:rPr>
              <a:t>enumeraciones</a:t>
            </a:r>
            <a:br>
              <a:rPr lang="en-US" sz="3200" dirty="0">
                <a:solidFill>
                  <a:srgbClr val="FFFFFF"/>
                </a:solidFill>
              </a:rPr>
            </a:br>
            <a:r>
              <a:rPr lang="en-US" sz="3200" dirty="0">
                <a:solidFill>
                  <a:srgbClr val="FFFFFF"/>
                </a:solidFill>
              </a:rPr>
              <a:t>(Parse)</a:t>
            </a:r>
            <a:endParaRPr lang="en-US" sz="2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BAF115AF-6F94-DE43-8EDA-55896EE012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5808" y="747823"/>
            <a:ext cx="5397500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87636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structs</a:t>
            </a:r>
            <a:endParaRPr lang="en-US" sz="2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3D88886D-26A0-F34F-AAEC-E8E2A3BDEE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4940" y="512634"/>
            <a:ext cx="4862020" cy="5775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0899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structs</a:t>
            </a:r>
            <a:b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(Constructor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por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defecto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)</a:t>
            </a:r>
            <a:endParaRPr lang="en-US" sz="2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25474CDB-135C-A04B-B910-EAC62CD53F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0721" y="338049"/>
            <a:ext cx="5330048" cy="6238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08311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structs</a:t>
            </a:r>
            <a:b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(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Usando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new)</a:t>
            </a:r>
            <a:endParaRPr lang="en-US" sz="2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CE1E300C-28BB-A443-880A-912DEC9570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6552" y="733092"/>
            <a:ext cx="5334668" cy="5334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22560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structs</a:t>
            </a:r>
            <a:endParaRPr lang="en-US" sz="2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674E109B-9E78-5D41-994C-903477E7B7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5500" y="448309"/>
            <a:ext cx="4556626" cy="5557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950309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structs</a:t>
            </a:r>
            <a:b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3200" dirty="0">
                <a:solidFill>
                  <a:srgbClr val="FFFFFF"/>
                </a:solidFill>
              </a:rPr>
              <a:t>(override </a:t>
            </a:r>
            <a:r>
              <a:rPr lang="en-US" sz="3200" dirty="0" err="1">
                <a:solidFill>
                  <a:srgbClr val="FFFFFF"/>
                </a:solidFill>
              </a:rPr>
              <a:t>ToString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)</a:t>
            </a:r>
            <a:endParaRPr lang="en-US" sz="2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763605FD-B913-2844-834A-A01ADB30F4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8800" y="318769"/>
            <a:ext cx="5521158" cy="6032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537176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structs</a:t>
            </a:r>
            <a:b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3200" dirty="0">
                <a:solidFill>
                  <a:srgbClr val="FFFFFF"/>
                </a:solidFill>
              </a:rPr>
              <a:t>(</a:t>
            </a:r>
            <a:r>
              <a:rPr lang="en-US" sz="3200" dirty="0" err="1">
                <a:solidFill>
                  <a:srgbClr val="FFFFFF"/>
                </a:solidFill>
              </a:rPr>
              <a:t>ToString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)</a:t>
            </a:r>
            <a:endParaRPr lang="en-US" sz="2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763605FD-B913-2844-834A-A01ADB30F4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8800" y="318769"/>
            <a:ext cx="5521158" cy="6032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276233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structs</a:t>
            </a:r>
            <a:b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3200" dirty="0">
                <a:solidFill>
                  <a:srgbClr val="FFFFFF"/>
                </a:solidFill>
              </a:rPr>
              <a:t>(</a:t>
            </a:r>
            <a:r>
              <a:rPr lang="en-US" sz="3200" dirty="0" err="1">
                <a:solidFill>
                  <a:srgbClr val="FFFFFF"/>
                </a:solidFill>
              </a:rPr>
              <a:t>Métodos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)</a:t>
            </a:r>
            <a:endParaRPr lang="en-US" sz="2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732B1EB2-C2F1-BD42-893D-9595E2554D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8373" y="801993"/>
            <a:ext cx="7406270" cy="5436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554548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structs</a:t>
            </a:r>
            <a:b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3200" dirty="0">
                <a:solidFill>
                  <a:srgbClr val="FFFFFF"/>
                </a:solidFill>
              </a:rPr>
              <a:t>(</a:t>
            </a:r>
            <a:r>
              <a:rPr lang="en-US" sz="3200" dirty="0" err="1">
                <a:solidFill>
                  <a:srgbClr val="FFFFFF"/>
                </a:solidFill>
              </a:rPr>
              <a:t>Métodos</a:t>
            </a:r>
            <a:r>
              <a:rPr lang="en-US" sz="3200" dirty="0">
                <a:solidFill>
                  <a:srgbClr val="FFFFFF"/>
                </a:solidFill>
              </a:rPr>
              <a:t> </a:t>
            </a:r>
            <a:r>
              <a:rPr lang="en-US" sz="3200" dirty="0" err="1">
                <a:solidFill>
                  <a:srgbClr val="FFFFFF"/>
                </a:solidFill>
              </a:rPr>
              <a:t>estáticos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)</a:t>
            </a:r>
            <a:endParaRPr lang="en-US" sz="2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E27F6319-CAA4-FD42-9A85-9A6271BDC5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6225" y="935990"/>
            <a:ext cx="7886700" cy="471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4007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lowchart: Document 11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8F5A02-E59E-1C43-B44D-B0C811D6A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Variables locales</a:t>
            </a:r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0E201AB2-C025-C841-90EC-8E27F7D2F2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6425" y="350456"/>
            <a:ext cx="7137400" cy="576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25779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Tuples</a:t>
            </a:r>
            <a:endParaRPr lang="en-US" sz="2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A6B4B470-D956-B64A-8D4E-B9E0CD1C42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6225" y="682626"/>
            <a:ext cx="8105775" cy="543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019942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Tuples</a:t>
            </a:r>
            <a:b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(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Declarando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con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nombres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)</a:t>
            </a:r>
            <a:endParaRPr lang="en-US" sz="2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DC7A0356-CBA3-514C-8763-183E3B0813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6200" y="612776"/>
            <a:ext cx="7912100" cy="557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13013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Tuples</a:t>
            </a:r>
            <a:b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(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Inferiendo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los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nombres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)</a:t>
            </a:r>
            <a:endParaRPr lang="en-US" sz="2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2A45EBCF-F11E-3D48-8021-D96435FB10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0110" y="365961"/>
            <a:ext cx="5528580" cy="5433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911188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Tuples</a:t>
            </a:r>
            <a:b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(El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método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Deconstruct)</a:t>
            </a:r>
            <a:endParaRPr lang="en-US" sz="2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B09BB626-1CE8-A544-9530-0681AFF843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3066" y="527049"/>
            <a:ext cx="6933732" cy="5224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455875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Tuples</a:t>
            </a:r>
            <a:b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(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Retornando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varios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valores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)</a:t>
            </a:r>
            <a:endParaRPr lang="en-US" sz="2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53D232C1-CA4E-404C-B635-A88A50E9CD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6225" y="892087"/>
            <a:ext cx="7887566" cy="4137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829800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6EE7775-656D-214A-8535-0656EF2FB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053641"/>
            <a:ext cx="3669161" cy="276009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Programación Orientada a Objetos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7433A9-9D8C-F745-9F58-F394CD5CCA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801866"/>
            <a:ext cx="5306084" cy="5230634"/>
          </a:xfrm>
        </p:spPr>
        <p:txBody>
          <a:bodyPr anchor="ctr">
            <a:normAutofit/>
          </a:bodyPr>
          <a:lstStyle/>
          <a:p>
            <a:r>
              <a:rPr lang="en-US" sz="2200" dirty="0">
                <a:solidFill>
                  <a:srgbClr val="000000"/>
                </a:solidFill>
              </a:rPr>
              <a:t>Object-Oriented </a:t>
            </a:r>
            <a:r>
              <a:rPr lang="en-US" sz="2200" dirty="0" err="1">
                <a:solidFill>
                  <a:srgbClr val="000000"/>
                </a:solidFill>
              </a:rPr>
              <a:t>capacidades</a:t>
            </a:r>
            <a:r>
              <a:rPr lang="en-US" sz="2200" dirty="0">
                <a:solidFill>
                  <a:srgbClr val="000000"/>
                </a:solidFill>
              </a:rPr>
              <a:t> de C#</a:t>
            </a:r>
          </a:p>
          <a:p>
            <a:r>
              <a:rPr lang="en-US" sz="2200" dirty="0">
                <a:solidFill>
                  <a:srgbClr val="000000"/>
                </a:solidFill>
              </a:rPr>
              <a:t>La </a:t>
            </a:r>
            <a:r>
              <a:rPr lang="en-US" sz="2200" dirty="0" err="1">
                <a:solidFill>
                  <a:srgbClr val="000000"/>
                </a:solidFill>
              </a:rPr>
              <a:t>Clase</a:t>
            </a:r>
            <a:r>
              <a:rPr lang="en-US" sz="2200" dirty="0">
                <a:solidFill>
                  <a:srgbClr val="000000"/>
                </a:solidFill>
              </a:rPr>
              <a:t>  </a:t>
            </a:r>
            <a:r>
              <a:rPr lang="en-US" sz="2200" dirty="0" err="1">
                <a:solidFill>
                  <a:srgbClr val="000000"/>
                </a:solidFill>
              </a:rPr>
              <a:t>como</a:t>
            </a:r>
            <a:r>
              <a:rPr lang="en-US" sz="2200" dirty="0">
                <a:solidFill>
                  <a:srgbClr val="000000"/>
                </a:solidFill>
              </a:rPr>
              <a:t> el principal </a:t>
            </a:r>
            <a:r>
              <a:rPr lang="en-US" sz="2200" dirty="0" err="1">
                <a:solidFill>
                  <a:srgbClr val="000000"/>
                </a:solidFill>
              </a:rPr>
              <a:t>Tipo</a:t>
            </a:r>
            <a:r>
              <a:rPr lang="en-US" sz="2200" dirty="0">
                <a:solidFill>
                  <a:srgbClr val="000000"/>
                </a:solidFill>
              </a:rPr>
              <a:t> del </a:t>
            </a:r>
            <a:r>
              <a:rPr lang="en-US" sz="2200" dirty="0" err="1">
                <a:solidFill>
                  <a:srgbClr val="000000"/>
                </a:solidFill>
              </a:rPr>
              <a:t>lenguaje</a:t>
            </a:r>
            <a:endParaRPr lang="en-US" sz="2200" dirty="0">
              <a:solidFill>
                <a:srgbClr val="000000"/>
              </a:solidFill>
            </a:endParaRPr>
          </a:p>
          <a:p>
            <a:r>
              <a:rPr lang="en-US" sz="2200" dirty="0" err="1">
                <a:solidFill>
                  <a:srgbClr val="000000"/>
                </a:solidFill>
              </a:rPr>
              <a:t>Aprendiendo</a:t>
            </a:r>
            <a:r>
              <a:rPr lang="en-US" sz="2200" dirty="0">
                <a:solidFill>
                  <a:srgbClr val="000000"/>
                </a:solidFill>
              </a:rPr>
              <a:t> a </a:t>
            </a:r>
            <a:r>
              <a:rPr lang="en-US" sz="2200" dirty="0" err="1">
                <a:solidFill>
                  <a:srgbClr val="000000"/>
                </a:solidFill>
              </a:rPr>
              <a:t>encapsular</a:t>
            </a:r>
            <a:r>
              <a:rPr lang="en-US" sz="2200" dirty="0">
                <a:solidFill>
                  <a:srgbClr val="000000"/>
                </a:solidFill>
              </a:rPr>
              <a:t> con </a:t>
            </a:r>
            <a:r>
              <a:rPr lang="en-US" sz="2200" dirty="0" err="1">
                <a:solidFill>
                  <a:srgbClr val="000000"/>
                </a:solidFill>
              </a:rPr>
              <a:t>Clases</a:t>
            </a:r>
            <a:r>
              <a:rPr lang="en-US" sz="2200" dirty="0">
                <a:solidFill>
                  <a:srgbClr val="000000"/>
                </a:solidFill>
              </a:rPr>
              <a:t> </a:t>
            </a:r>
          </a:p>
          <a:p>
            <a:r>
              <a:rPr lang="en-US" sz="2200" dirty="0" err="1">
                <a:solidFill>
                  <a:srgbClr val="000000"/>
                </a:solidFill>
              </a:rPr>
              <a:t>Métodos</a:t>
            </a:r>
            <a:r>
              <a:rPr lang="en-US" sz="2200" dirty="0">
                <a:solidFill>
                  <a:srgbClr val="000000"/>
                </a:solidFill>
              </a:rPr>
              <a:t> y </a:t>
            </a:r>
            <a:r>
              <a:rPr lang="en-US" sz="2200" dirty="0" err="1">
                <a:solidFill>
                  <a:srgbClr val="000000"/>
                </a:solidFill>
              </a:rPr>
              <a:t>Propiedades</a:t>
            </a:r>
            <a:r>
              <a:rPr lang="en-US" sz="2200" dirty="0">
                <a:solidFill>
                  <a:srgbClr val="000000"/>
                </a:solidFill>
              </a:rPr>
              <a:t> de </a:t>
            </a:r>
            <a:r>
              <a:rPr lang="en-US" sz="2200" dirty="0" err="1">
                <a:solidFill>
                  <a:srgbClr val="000000"/>
                </a:solidFill>
              </a:rPr>
              <a:t>una</a:t>
            </a:r>
            <a:r>
              <a:rPr lang="en-US" sz="2200" dirty="0">
                <a:solidFill>
                  <a:srgbClr val="000000"/>
                </a:solidFill>
              </a:rPr>
              <a:t> </a:t>
            </a:r>
            <a:r>
              <a:rPr lang="en-US" sz="2200" dirty="0" err="1">
                <a:solidFill>
                  <a:srgbClr val="000000"/>
                </a:solidFill>
              </a:rPr>
              <a:t>Clase</a:t>
            </a:r>
            <a:endParaRPr lang="en-US" sz="2200" dirty="0">
              <a:solidFill>
                <a:srgbClr val="000000"/>
              </a:solidFill>
            </a:endParaRPr>
          </a:p>
          <a:p>
            <a:r>
              <a:rPr lang="en-US" sz="2200" dirty="0" err="1">
                <a:solidFill>
                  <a:srgbClr val="000000"/>
                </a:solidFill>
              </a:rPr>
              <a:t>Construyendo</a:t>
            </a:r>
            <a:r>
              <a:rPr lang="en-US" sz="2200" dirty="0">
                <a:solidFill>
                  <a:srgbClr val="000000"/>
                </a:solidFill>
              </a:rPr>
              <a:t> </a:t>
            </a:r>
            <a:r>
              <a:rPr lang="en-US" sz="2200" dirty="0" err="1">
                <a:solidFill>
                  <a:srgbClr val="000000"/>
                </a:solidFill>
              </a:rPr>
              <a:t>objetos</a:t>
            </a:r>
            <a:r>
              <a:rPr lang="en-US" sz="2200" dirty="0">
                <a:solidFill>
                  <a:srgbClr val="000000"/>
                </a:solidFill>
              </a:rPr>
              <a:t> a </a:t>
            </a:r>
            <a:r>
              <a:rPr lang="en-US" sz="2200" dirty="0" err="1">
                <a:solidFill>
                  <a:srgbClr val="000000"/>
                </a:solidFill>
              </a:rPr>
              <a:t>partir</a:t>
            </a:r>
            <a:r>
              <a:rPr lang="en-US" sz="2200" dirty="0">
                <a:solidFill>
                  <a:srgbClr val="000000"/>
                </a:solidFill>
              </a:rPr>
              <a:t> de las </a:t>
            </a:r>
            <a:r>
              <a:rPr lang="en-US" sz="2200" dirty="0" err="1">
                <a:solidFill>
                  <a:srgbClr val="000000"/>
                </a:solidFill>
              </a:rPr>
              <a:t>Clases</a:t>
            </a:r>
            <a:endParaRPr lang="en-US" sz="2200" dirty="0">
              <a:solidFill>
                <a:srgbClr val="000000"/>
              </a:solidFill>
            </a:endParaRPr>
          </a:p>
          <a:p>
            <a:r>
              <a:rPr lang="en-US" sz="2200" dirty="0">
                <a:solidFill>
                  <a:srgbClr val="000000"/>
                </a:solidFill>
              </a:rPr>
              <a:t>El </a:t>
            </a:r>
            <a:r>
              <a:rPr lang="en-US" sz="2200" dirty="0" err="1">
                <a:solidFill>
                  <a:srgbClr val="000000"/>
                </a:solidFill>
              </a:rPr>
              <a:t>concepto</a:t>
            </a:r>
            <a:r>
              <a:rPr lang="en-US" sz="2200" dirty="0">
                <a:solidFill>
                  <a:srgbClr val="000000"/>
                </a:solidFill>
              </a:rPr>
              <a:t> de static class y </a:t>
            </a:r>
            <a:r>
              <a:rPr lang="en-US" sz="2200" dirty="0" err="1">
                <a:solidFill>
                  <a:srgbClr val="000000"/>
                </a:solidFill>
              </a:rPr>
              <a:t>miembros</a:t>
            </a:r>
            <a:r>
              <a:rPr lang="en-US" sz="2200" dirty="0">
                <a:solidFill>
                  <a:srgbClr val="000000"/>
                </a:solidFill>
              </a:rPr>
              <a:t> static</a:t>
            </a:r>
          </a:p>
          <a:p>
            <a:r>
              <a:rPr lang="en-US" sz="2200" dirty="0" err="1">
                <a:solidFill>
                  <a:srgbClr val="000000"/>
                </a:solidFill>
              </a:rPr>
              <a:t>Sintaxis</a:t>
            </a:r>
            <a:r>
              <a:rPr lang="en-US" sz="2200" dirty="0">
                <a:solidFill>
                  <a:srgbClr val="000000"/>
                </a:solidFill>
              </a:rPr>
              <a:t> de </a:t>
            </a:r>
            <a:r>
              <a:rPr lang="en-US" sz="2200" dirty="0" err="1">
                <a:solidFill>
                  <a:srgbClr val="000000"/>
                </a:solidFill>
              </a:rPr>
              <a:t>inicialización</a:t>
            </a:r>
            <a:r>
              <a:rPr lang="en-US" sz="2200" dirty="0">
                <a:solidFill>
                  <a:srgbClr val="000000"/>
                </a:solidFill>
              </a:rPr>
              <a:t> de </a:t>
            </a:r>
            <a:r>
              <a:rPr lang="en-US" sz="2200" dirty="0" err="1">
                <a:solidFill>
                  <a:srgbClr val="000000"/>
                </a:solidFill>
              </a:rPr>
              <a:t>objetos</a:t>
            </a:r>
            <a:r>
              <a:rPr lang="en-US" sz="2200" dirty="0">
                <a:solidFill>
                  <a:srgbClr val="000000"/>
                </a:solidFill>
              </a:rPr>
              <a:t>, </a:t>
            </a:r>
            <a:r>
              <a:rPr lang="en-US" sz="2200" dirty="0" err="1">
                <a:solidFill>
                  <a:srgbClr val="000000"/>
                </a:solidFill>
              </a:rPr>
              <a:t>campos</a:t>
            </a:r>
            <a:r>
              <a:rPr lang="en-US" sz="2200" dirty="0">
                <a:solidFill>
                  <a:srgbClr val="000000"/>
                </a:solidFill>
              </a:rPr>
              <a:t> read-only </a:t>
            </a:r>
          </a:p>
          <a:p>
            <a:r>
              <a:rPr lang="en-US" sz="2200" dirty="0" err="1">
                <a:solidFill>
                  <a:srgbClr val="000000"/>
                </a:solidFill>
              </a:rPr>
              <a:t>Clases</a:t>
            </a:r>
            <a:r>
              <a:rPr lang="en-US" sz="2200" dirty="0">
                <a:solidFill>
                  <a:srgbClr val="000000"/>
                </a:solidFill>
              </a:rPr>
              <a:t> </a:t>
            </a:r>
            <a:r>
              <a:rPr lang="en-US" sz="2200" dirty="0" err="1">
                <a:solidFill>
                  <a:srgbClr val="000000"/>
                </a:solidFill>
              </a:rPr>
              <a:t>parciales</a:t>
            </a:r>
            <a:endParaRPr lang="en-US" sz="2200" dirty="0">
              <a:solidFill>
                <a:srgbClr val="000000"/>
              </a:solidFill>
            </a:endParaRPr>
          </a:p>
          <a:p>
            <a:endParaRPr lang="en-US" sz="22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3150434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dirty="0" err="1">
                <a:solidFill>
                  <a:srgbClr val="FFFFFF"/>
                </a:solidFill>
              </a:rPr>
              <a:t>Clases</a:t>
            </a:r>
            <a:br>
              <a:rPr lang="en-US" sz="3200" dirty="0">
                <a:solidFill>
                  <a:srgbClr val="FFFFFF"/>
                </a:solidFill>
              </a:rPr>
            </a:br>
            <a:r>
              <a:rPr lang="en-US" sz="2400" dirty="0">
                <a:solidFill>
                  <a:srgbClr val="FFFFFF"/>
                </a:solidFill>
              </a:rPr>
              <a:t>(</a:t>
            </a:r>
            <a:r>
              <a:rPr lang="en-US" sz="2400" dirty="0" err="1">
                <a:solidFill>
                  <a:srgbClr val="FFFFFF"/>
                </a:solidFill>
              </a:rPr>
              <a:t>Miembros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estáticos</a:t>
            </a:r>
            <a:r>
              <a:rPr lang="en-US" sz="2400" dirty="0">
                <a:solidFill>
                  <a:srgbClr val="FFFFFF"/>
                </a:solidFill>
              </a:rPr>
              <a:t>)  </a:t>
            </a:r>
            <a:r>
              <a:rPr lang="en-US" sz="2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89BFCD-98D3-E94F-9E5B-125FF116E11F}"/>
              </a:ext>
            </a:extLst>
          </p:cNvPr>
          <p:cNvSpPr txBox="1"/>
          <p:nvPr/>
        </p:nvSpPr>
        <p:spPr>
          <a:xfrm>
            <a:off x="638174" y="3571588"/>
            <a:ext cx="32480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Una forma de </a:t>
            </a:r>
            <a:r>
              <a:rPr lang="en-US" dirty="0" err="1"/>
              <a:t>agrupar</a:t>
            </a:r>
            <a:r>
              <a:rPr lang="en-US" dirty="0"/>
              <a:t> </a:t>
            </a:r>
            <a:r>
              <a:rPr lang="en-US" dirty="0" err="1"/>
              <a:t>métodos</a:t>
            </a:r>
            <a:r>
              <a:rPr lang="en-US" dirty="0"/>
              <a:t> (</a:t>
            </a:r>
            <a:r>
              <a:rPr lang="en-US" dirty="0" err="1"/>
              <a:t>funciones</a:t>
            </a:r>
            <a:r>
              <a:rPr lang="en-US" dirty="0"/>
              <a:t>), para que </a:t>
            </a:r>
            <a:r>
              <a:rPr lang="en-US" dirty="0" err="1"/>
              <a:t>funcionen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el “scope” de la </a:t>
            </a:r>
            <a:r>
              <a:rPr lang="en-US" dirty="0" err="1"/>
              <a:t>clase</a:t>
            </a:r>
            <a:r>
              <a:rPr lang="en-US" dirty="0"/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232857A-4375-6D4D-9AC6-49B2AF6032EB}"/>
              </a:ext>
            </a:extLst>
          </p:cNvPr>
          <p:cNvSpPr txBox="1"/>
          <p:nvPr/>
        </p:nvSpPr>
        <p:spPr>
          <a:xfrm>
            <a:off x="638173" y="4666080"/>
            <a:ext cx="3448051" cy="37407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class </a:t>
            </a:r>
            <a:r>
              <a:rPr lang="en-US" dirty="0" err="1">
                <a:solidFill>
                  <a:schemeClr val="bg1"/>
                </a:solidFill>
              </a:rPr>
              <a:t>ElPrograma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7345E5-433A-CB46-88D2-5E6665A05320}"/>
              </a:ext>
            </a:extLst>
          </p:cNvPr>
          <p:cNvSpPr txBox="1"/>
          <p:nvPr/>
        </p:nvSpPr>
        <p:spPr>
          <a:xfrm>
            <a:off x="638173" y="5040152"/>
            <a:ext cx="3448051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public static void Main()</a:t>
            </a:r>
          </a:p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private static string Saluda(string)</a:t>
            </a:r>
          </a:p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private static 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</a:rPr>
              <a:t>int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 Suma(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</a:rPr>
              <a:t>int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, 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</a:rPr>
              <a:t>int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)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18769547-5699-F145-945E-2408A438A9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6128" y="832682"/>
            <a:ext cx="7099300" cy="513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176833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dirty="0" err="1">
                <a:solidFill>
                  <a:srgbClr val="FFFFFF"/>
                </a:solidFill>
              </a:rPr>
              <a:t>Clases</a:t>
            </a:r>
            <a:r>
              <a:rPr lang="en-US" sz="3200" dirty="0">
                <a:solidFill>
                  <a:srgbClr val="FFFFFF"/>
                </a:solidFill>
              </a:rPr>
              <a:t> </a:t>
            </a:r>
            <a:br>
              <a:rPr lang="en-US" sz="3200" dirty="0">
                <a:solidFill>
                  <a:srgbClr val="FFFFFF"/>
                </a:solidFill>
              </a:rPr>
            </a:br>
            <a:r>
              <a:rPr lang="en-US" sz="3200" dirty="0">
                <a:solidFill>
                  <a:srgbClr val="FFFFFF"/>
                </a:solidFill>
              </a:rPr>
              <a:t>(</a:t>
            </a:r>
            <a:r>
              <a:rPr lang="en-US" sz="2000" dirty="0" err="1">
                <a:solidFill>
                  <a:srgbClr val="FFFFFF"/>
                </a:solidFill>
              </a:rPr>
              <a:t>dividiendo</a:t>
            </a:r>
            <a:r>
              <a:rPr lang="en-US" sz="2000" dirty="0">
                <a:solidFill>
                  <a:srgbClr val="FFFFFF"/>
                </a:solidFill>
              </a:rPr>
              <a:t> para </a:t>
            </a:r>
            <a:r>
              <a:rPr lang="en-US" sz="2000" dirty="0" err="1">
                <a:solidFill>
                  <a:srgbClr val="FFFFFF"/>
                </a:solidFill>
              </a:rPr>
              <a:t>vencer</a:t>
            </a:r>
            <a:r>
              <a:rPr lang="en-US" sz="3200" dirty="0">
                <a:solidFill>
                  <a:srgbClr val="FFFFFF"/>
                </a:solidFill>
              </a:rPr>
              <a:t>) 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endParaRPr lang="en-US" sz="2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232857A-4375-6D4D-9AC6-49B2AF6032EB}"/>
              </a:ext>
            </a:extLst>
          </p:cNvPr>
          <p:cNvSpPr txBox="1"/>
          <p:nvPr/>
        </p:nvSpPr>
        <p:spPr>
          <a:xfrm>
            <a:off x="638175" y="3481686"/>
            <a:ext cx="2506806" cy="37887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class </a:t>
            </a:r>
            <a:r>
              <a:rPr lang="en-US" dirty="0" err="1">
                <a:solidFill>
                  <a:schemeClr val="bg1"/>
                </a:solidFill>
              </a:rPr>
              <a:t>ElPrograma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7345E5-433A-CB46-88D2-5E6665A05320}"/>
              </a:ext>
            </a:extLst>
          </p:cNvPr>
          <p:cNvSpPr txBox="1"/>
          <p:nvPr/>
        </p:nvSpPr>
        <p:spPr>
          <a:xfrm>
            <a:off x="638175" y="3855819"/>
            <a:ext cx="2506806" cy="37407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public static void Main()</a:t>
            </a:r>
          </a:p>
        </p:txBody>
      </p:sp>
      <p:pic>
        <p:nvPicPr>
          <p:cNvPr id="17" name="Picture 16" descr="A screenshot of a cell phone&#10;&#10;Description automatically generated">
            <a:extLst>
              <a:ext uri="{FF2B5EF4-FFF2-40B4-BE49-F238E27FC236}">
                <a16:creationId xmlns:a16="http://schemas.microsoft.com/office/drawing/2014/main" id="{BD226A1A-45E1-B24F-8C94-9AB282DE41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4525" y="630851"/>
            <a:ext cx="7099300" cy="46863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6B2CA40-86D4-6A4A-B416-161E2CF09443}"/>
              </a:ext>
            </a:extLst>
          </p:cNvPr>
          <p:cNvSpPr txBox="1"/>
          <p:nvPr/>
        </p:nvSpPr>
        <p:spPr>
          <a:xfrm>
            <a:off x="638175" y="4400215"/>
            <a:ext cx="3448051" cy="37407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struct (class) Robot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02C89B1-60CF-EB4F-AE93-12DE1EC04E71}"/>
              </a:ext>
            </a:extLst>
          </p:cNvPr>
          <p:cNvSpPr txBox="1"/>
          <p:nvPr/>
        </p:nvSpPr>
        <p:spPr>
          <a:xfrm>
            <a:off x="638175" y="4774287"/>
            <a:ext cx="3448051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public static string Saluda(string)</a:t>
            </a:r>
          </a:p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public static 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</a:rPr>
              <a:t>int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 Suma(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</a:rPr>
              <a:t>int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, 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</a:rPr>
              <a:t>int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5360008-D9BC-BE41-8A35-F1ACA72FFA42}"/>
              </a:ext>
            </a:extLst>
          </p:cNvPr>
          <p:cNvSpPr txBox="1"/>
          <p:nvPr/>
        </p:nvSpPr>
        <p:spPr>
          <a:xfrm>
            <a:off x="638175" y="5603752"/>
            <a:ext cx="3816350" cy="37407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class </a:t>
            </a:r>
            <a:r>
              <a:rPr lang="en-US" dirty="0" err="1">
                <a:solidFill>
                  <a:schemeClr val="bg1"/>
                </a:solidFill>
              </a:rPr>
              <a:t>System.Console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0D0F2A6-F505-024A-BEE1-2CD5A1AFAAC8}"/>
              </a:ext>
            </a:extLst>
          </p:cNvPr>
          <p:cNvSpPr txBox="1"/>
          <p:nvPr/>
        </p:nvSpPr>
        <p:spPr>
          <a:xfrm>
            <a:off x="638175" y="5977824"/>
            <a:ext cx="3816350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public static string WriteLine(string)</a:t>
            </a:r>
          </a:p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……</a:t>
            </a:r>
          </a:p>
        </p:txBody>
      </p: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85EEBA0B-4E1F-3244-9930-4A75A18BF69C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3144981" y="4042855"/>
            <a:ext cx="741219" cy="958635"/>
          </a:xfrm>
          <a:prstGeom prst="bentConnector2">
            <a:avLst/>
          </a:prstGeom>
          <a:ln w="381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B72C3E36-8D06-E041-829E-A2BDB4F4E05D}"/>
              </a:ext>
            </a:extLst>
          </p:cNvPr>
          <p:cNvCxnSpPr>
            <a:stCxn id="12" idx="3"/>
          </p:cNvCxnSpPr>
          <p:nvPr/>
        </p:nvCxnSpPr>
        <p:spPr>
          <a:xfrm>
            <a:off x="3144981" y="4042855"/>
            <a:ext cx="1136074" cy="2094709"/>
          </a:xfrm>
          <a:prstGeom prst="bentConnector2">
            <a:avLst/>
          </a:prstGeom>
          <a:ln w="381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434381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dirty="0" err="1">
                <a:solidFill>
                  <a:srgbClr val="FFFFFF"/>
                </a:solidFill>
              </a:rPr>
              <a:t>Clases</a:t>
            </a:r>
            <a:r>
              <a:rPr lang="en-US" sz="3200" dirty="0">
                <a:solidFill>
                  <a:srgbClr val="FFFFFF"/>
                </a:solidFill>
              </a:rPr>
              <a:t> </a:t>
            </a:r>
            <a:br>
              <a:rPr lang="en-US" sz="3200" dirty="0">
                <a:solidFill>
                  <a:srgbClr val="FFFFFF"/>
                </a:solidFill>
              </a:rPr>
            </a:br>
            <a:r>
              <a:rPr lang="en-US" sz="3200" dirty="0">
                <a:solidFill>
                  <a:srgbClr val="FFFFFF"/>
                </a:solidFill>
              </a:rPr>
              <a:t>(</a:t>
            </a:r>
            <a:r>
              <a:rPr lang="en-US" sz="2000" dirty="0" err="1">
                <a:solidFill>
                  <a:srgbClr val="FFFFFF"/>
                </a:solidFill>
              </a:rPr>
              <a:t>miembros</a:t>
            </a:r>
            <a:r>
              <a:rPr lang="en-US" sz="2000" dirty="0">
                <a:solidFill>
                  <a:srgbClr val="FFFFFF"/>
                </a:solidFill>
              </a:rPr>
              <a:t> static: </a:t>
            </a:r>
            <a:r>
              <a:rPr lang="en-US" sz="2000" dirty="0" err="1">
                <a:solidFill>
                  <a:srgbClr val="FFFFFF"/>
                </a:solidFill>
              </a:rPr>
              <a:t>únicos</a:t>
            </a:r>
            <a:r>
              <a:rPr lang="en-US" sz="2000" dirty="0">
                <a:solidFill>
                  <a:srgbClr val="FFFFFF"/>
                </a:solidFill>
              </a:rPr>
              <a:t> para </a:t>
            </a:r>
            <a:r>
              <a:rPr lang="en-US" sz="2000" dirty="0" err="1">
                <a:solidFill>
                  <a:srgbClr val="FFFFFF"/>
                </a:solidFill>
              </a:rPr>
              <a:t>todo</a:t>
            </a:r>
            <a:r>
              <a:rPr lang="en-US" sz="2000" dirty="0">
                <a:solidFill>
                  <a:srgbClr val="FFFFFF"/>
                </a:solidFill>
              </a:rPr>
              <a:t> el </a:t>
            </a:r>
            <a:r>
              <a:rPr lang="en-US" sz="2000" dirty="0" err="1">
                <a:solidFill>
                  <a:srgbClr val="FFFFFF"/>
                </a:solidFill>
              </a:rPr>
              <a:t>programa</a:t>
            </a:r>
            <a:r>
              <a:rPr lang="en-US" sz="3200" dirty="0">
                <a:solidFill>
                  <a:srgbClr val="FFFFFF"/>
                </a:solidFill>
              </a:rPr>
              <a:t>) 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endParaRPr lang="en-US" sz="2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DD41DEED-4E5D-B24D-ADC5-E064CB44D7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9760" y="52244"/>
            <a:ext cx="6057900" cy="34671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0543844-4F9C-D340-9761-5425EBE0D4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3136" y="3519344"/>
            <a:ext cx="7531100" cy="1778000"/>
          </a:xfrm>
          <a:prstGeom prst="rect">
            <a:avLst/>
          </a:prstGeom>
        </p:spPr>
      </p:pic>
      <p:pic>
        <p:nvPicPr>
          <p:cNvPr id="26" name="Picture 25" descr="A screenshot of a cell phone&#10;&#10;Description automatically generated">
            <a:extLst>
              <a:ext uri="{FF2B5EF4-FFF2-40B4-BE49-F238E27FC236}">
                <a16:creationId xmlns:a16="http://schemas.microsoft.com/office/drawing/2014/main" id="{9CA4BF27-C8AD-324B-9EEC-E0E4BE5428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7486" y="5070763"/>
            <a:ext cx="3962400" cy="1533237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22095CBA-DC39-2B49-A8BD-9CEB79F34164}"/>
              </a:ext>
            </a:extLst>
          </p:cNvPr>
          <p:cNvSpPr txBox="1"/>
          <p:nvPr/>
        </p:nvSpPr>
        <p:spPr>
          <a:xfrm>
            <a:off x="638175" y="4050360"/>
            <a:ext cx="3448051" cy="37407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struct (class) Robot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4ED2A12-AFEB-9C49-8324-7BC2ABBD8084}"/>
              </a:ext>
            </a:extLst>
          </p:cNvPr>
          <p:cNvSpPr txBox="1"/>
          <p:nvPr/>
        </p:nvSpPr>
        <p:spPr>
          <a:xfrm>
            <a:off x="638175" y="4424432"/>
            <a:ext cx="3448051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public static string </a:t>
            </a:r>
            <a:r>
              <a:rPr lang="en-US" dirty="0" err="1">
                <a:solidFill>
                  <a:schemeClr val="accent6">
                    <a:lumMod val="50000"/>
                  </a:schemeClr>
                </a:solidFill>
              </a:rPr>
              <a:t>nombre</a:t>
            </a:r>
            <a:r>
              <a:rPr lang="en-US" dirty="0"/>
              <a:t> </a:t>
            </a:r>
          </a:p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public static string Saluda(string)</a:t>
            </a:r>
          </a:p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public static 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</a:rPr>
              <a:t>int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 Suma(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</a:rPr>
              <a:t>int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, 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</a:rPr>
              <a:t>int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)</a:t>
            </a:r>
          </a:p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Public static string 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</a:rPr>
              <a:t>MiNombre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358554378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5017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dirty="0" err="1">
                <a:solidFill>
                  <a:srgbClr val="FFFFFF"/>
                </a:solidFill>
              </a:rPr>
              <a:t>Clases</a:t>
            </a:r>
            <a:r>
              <a:rPr lang="en-US" sz="3200" dirty="0">
                <a:solidFill>
                  <a:srgbClr val="FFFFFF"/>
                </a:solidFill>
              </a:rPr>
              <a:t> </a:t>
            </a:r>
            <a:br>
              <a:rPr lang="en-US" sz="3200" dirty="0">
                <a:solidFill>
                  <a:srgbClr val="FFFFFF"/>
                </a:solidFill>
              </a:rPr>
            </a:br>
            <a:r>
              <a:rPr lang="en-US" sz="3200" dirty="0">
                <a:solidFill>
                  <a:srgbClr val="FFFFFF"/>
                </a:solidFill>
              </a:rPr>
              <a:t>(</a:t>
            </a:r>
            <a:r>
              <a:rPr lang="en-US" sz="2000" dirty="0" err="1">
                <a:solidFill>
                  <a:srgbClr val="FFFFFF"/>
                </a:solidFill>
              </a:rPr>
              <a:t>miembros</a:t>
            </a:r>
            <a:r>
              <a:rPr lang="en-US" sz="2000" dirty="0">
                <a:solidFill>
                  <a:srgbClr val="FFFFFF"/>
                </a:solidFill>
              </a:rPr>
              <a:t> de </a:t>
            </a:r>
            <a:r>
              <a:rPr lang="en-US" sz="2000" dirty="0" err="1">
                <a:solidFill>
                  <a:srgbClr val="FFFFFF"/>
                </a:solidFill>
              </a:rPr>
              <a:t>instancia</a:t>
            </a:r>
            <a:br>
              <a:rPr lang="en-US" sz="2000" dirty="0">
                <a:solidFill>
                  <a:srgbClr val="FFFFFF"/>
                </a:solidFill>
              </a:rPr>
            </a:br>
            <a:r>
              <a:rPr lang="en-US" sz="2000" dirty="0">
                <a:solidFill>
                  <a:srgbClr val="FFFFFF"/>
                </a:solidFill>
              </a:rPr>
              <a:t>- no static </a:t>
            </a:r>
            <a:r>
              <a:rPr lang="en-US" sz="3200" dirty="0">
                <a:solidFill>
                  <a:srgbClr val="FFFFFF"/>
                </a:solidFill>
              </a:rPr>
              <a:t>)</a:t>
            </a:r>
            <a:br>
              <a:rPr lang="en-US" sz="3200" dirty="0">
                <a:solidFill>
                  <a:srgbClr val="FFFFFF"/>
                </a:solidFill>
              </a:rPr>
            </a:br>
            <a:br>
              <a:rPr lang="en-US" sz="3200" dirty="0">
                <a:solidFill>
                  <a:srgbClr val="FFFFFF"/>
                </a:solidFill>
              </a:rPr>
            </a:br>
            <a:br>
              <a:rPr lang="en-US" sz="3200" dirty="0">
                <a:solidFill>
                  <a:srgbClr val="FFFFFF"/>
                </a:solidFill>
              </a:rPr>
            </a:br>
            <a:r>
              <a:rPr lang="en-US" sz="3200" dirty="0">
                <a:solidFill>
                  <a:srgbClr val="FFFFFF"/>
                </a:solidFill>
              </a:rPr>
              <a:t> 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endParaRPr lang="en-US" sz="2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2095CBA-DC39-2B49-A8BD-9CEB79F34164}"/>
              </a:ext>
            </a:extLst>
          </p:cNvPr>
          <p:cNvSpPr txBox="1"/>
          <p:nvPr/>
        </p:nvSpPr>
        <p:spPr>
          <a:xfrm>
            <a:off x="821747" y="1969083"/>
            <a:ext cx="2840183" cy="37407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struct (class) Robot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09380CA2-FB5C-984A-B15D-73F612D717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5300" y="113002"/>
            <a:ext cx="7048500" cy="2318472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99CCF39C-4670-BB43-B8B6-9E60779EC7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8407" y="2431474"/>
            <a:ext cx="8293100" cy="3429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538CDF6-4EBB-3C47-B294-D877680453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78407" y="5868411"/>
            <a:ext cx="6350000" cy="107950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04ED2A12-AFEB-9C49-8324-7BC2ABBD8084}"/>
              </a:ext>
            </a:extLst>
          </p:cNvPr>
          <p:cNvSpPr txBox="1"/>
          <p:nvPr/>
        </p:nvSpPr>
        <p:spPr>
          <a:xfrm>
            <a:off x="821747" y="2343155"/>
            <a:ext cx="2840183" cy="175432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public string </a:t>
            </a:r>
            <a:r>
              <a:rPr lang="en-US" dirty="0" err="1">
                <a:solidFill>
                  <a:schemeClr val="accent6">
                    <a:lumMod val="50000"/>
                  </a:schemeClr>
                </a:solidFill>
              </a:rPr>
              <a:t>nombre</a:t>
            </a:r>
            <a:r>
              <a:rPr lang="en-US" dirty="0"/>
              <a:t> 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public string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habilidad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public string Saluda(string)</a:t>
            </a:r>
          </a:p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public 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</a:rPr>
              <a:t>int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 Suma(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</a:rPr>
              <a:t>int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, 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</a:rPr>
              <a:t>int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)</a:t>
            </a:r>
          </a:p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public double 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</a:rPr>
              <a:t>Raiz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(double)</a:t>
            </a:r>
          </a:p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public string 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</a:rPr>
              <a:t>MiNombre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()</a:t>
            </a:r>
          </a:p>
        </p:txBody>
      </p:sp>
      <p:pic>
        <p:nvPicPr>
          <p:cNvPr id="12" name="Picture 11" descr="A picture containing animal&#10;&#10;Description automatically generated">
            <a:extLst>
              <a:ext uri="{FF2B5EF4-FFF2-40B4-BE49-F238E27FC236}">
                <a16:creationId xmlns:a16="http://schemas.microsoft.com/office/drawing/2014/main" id="{3C812560-9F54-F648-93EB-8A3CD0FFFB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4241" y="4225940"/>
            <a:ext cx="3544166" cy="2447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6440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52F065-E359-A44A-9AE5-632DDC9080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Scope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de las variables locales</a:t>
            </a:r>
          </a:p>
        </p:txBody>
      </p:sp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04C70226-0C54-5A4F-966B-C52AC7A84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7933" y="1519128"/>
            <a:ext cx="7347537" cy="3820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333449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5017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br>
              <a:rPr lang="en-US" sz="3200" dirty="0">
                <a:solidFill>
                  <a:srgbClr val="FFFFFF"/>
                </a:solidFill>
              </a:rPr>
            </a:br>
            <a:br>
              <a:rPr lang="en-US" sz="3200" dirty="0">
                <a:solidFill>
                  <a:srgbClr val="FFFFFF"/>
                </a:solidFill>
              </a:rPr>
            </a:br>
            <a:r>
              <a:rPr lang="en-US" sz="4000" dirty="0">
                <a:solidFill>
                  <a:srgbClr val="FFFFFF"/>
                </a:solidFill>
              </a:rPr>
              <a:t>Class</a:t>
            </a:r>
            <a:br>
              <a:rPr lang="en-US" sz="4000" dirty="0">
                <a:solidFill>
                  <a:srgbClr val="FFFFFF"/>
                </a:solidFill>
              </a:rPr>
            </a:br>
            <a:br>
              <a:rPr lang="en-US" sz="4000" dirty="0">
                <a:solidFill>
                  <a:srgbClr val="FFFFFF"/>
                </a:solidFill>
              </a:rPr>
            </a:br>
            <a:r>
              <a:rPr lang="en-US" sz="2800" dirty="0">
                <a:solidFill>
                  <a:srgbClr val="FFFFFF"/>
                </a:solidFill>
              </a:rPr>
              <a:t>Estado y </a:t>
            </a:r>
            <a:r>
              <a:rPr lang="en-US" sz="2800" dirty="0" err="1">
                <a:solidFill>
                  <a:srgbClr val="FFFFFF"/>
                </a:solidFill>
              </a:rPr>
              <a:t>Comportamiento</a:t>
            </a:r>
            <a:br>
              <a:rPr lang="en-US" sz="3200" dirty="0">
                <a:solidFill>
                  <a:srgbClr val="FFFFFF"/>
                </a:solidFill>
              </a:rPr>
            </a:br>
            <a:r>
              <a:rPr lang="en-US" sz="3200" dirty="0">
                <a:solidFill>
                  <a:srgbClr val="FFFFFF"/>
                </a:solidFill>
              </a:rPr>
              <a:t> </a:t>
            </a:r>
            <a:br>
              <a:rPr lang="en-US" sz="3200" dirty="0">
                <a:solidFill>
                  <a:srgbClr val="FFFFFF"/>
                </a:solidFill>
              </a:rPr>
            </a:br>
            <a:br>
              <a:rPr lang="en-US" sz="3200" dirty="0">
                <a:solidFill>
                  <a:srgbClr val="FFFFFF"/>
                </a:solidFill>
              </a:rPr>
            </a:br>
            <a:br>
              <a:rPr lang="en-US" sz="3200" dirty="0">
                <a:solidFill>
                  <a:srgbClr val="FFFFFF"/>
                </a:solidFill>
              </a:rPr>
            </a:br>
            <a:r>
              <a:rPr lang="en-US" sz="3200" dirty="0">
                <a:solidFill>
                  <a:srgbClr val="FFFFFF"/>
                </a:solidFill>
              </a:rPr>
              <a:t> 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endParaRPr lang="en-US" sz="2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4" name="Picture 13" descr="A screenshot of a cell phone&#10;&#10;Description automatically generated">
            <a:extLst>
              <a:ext uri="{FF2B5EF4-FFF2-40B4-BE49-F238E27FC236}">
                <a16:creationId xmlns:a16="http://schemas.microsoft.com/office/drawing/2014/main" id="{1709ACD0-C98D-BA41-8AD6-D7FFFC45FE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3795" y="68263"/>
            <a:ext cx="4889500" cy="3263900"/>
          </a:xfrm>
          <a:prstGeom prst="rect">
            <a:avLst/>
          </a:prstGeom>
        </p:spPr>
      </p:pic>
      <p:pic>
        <p:nvPicPr>
          <p:cNvPr id="17" name="Picture 16" descr="A screenshot of a cell phone&#10;&#10;Description automatically generated">
            <a:extLst>
              <a:ext uri="{FF2B5EF4-FFF2-40B4-BE49-F238E27FC236}">
                <a16:creationId xmlns:a16="http://schemas.microsoft.com/office/drawing/2014/main" id="{484DC90D-8A50-0C4B-BA0F-38DD8E2575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3795" y="3332163"/>
            <a:ext cx="5029200" cy="3327400"/>
          </a:xfrm>
          <a:prstGeom prst="rect">
            <a:avLst/>
          </a:prstGeom>
        </p:spPr>
      </p:pic>
      <p:pic>
        <p:nvPicPr>
          <p:cNvPr id="19" name="Picture 18" descr="A screenshot of a cell phone&#10;&#10;Description automatically generated">
            <a:extLst>
              <a:ext uri="{FF2B5EF4-FFF2-40B4-BE49-F238E27FC236}">
                <a16:creationId xmlns:a16="http://schemas.microsoft.com/office/drawing/2014/main" id="{45175270-F447-4C46-90C5-D707CE7C5A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3960813"/>
            <a:ext cx="3759200" cy="207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5179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Conflictos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de scope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en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la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declaración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de variables</a:t>
            </a:r>
          </a:p>
        </p:txBody>
      </p:sp>
      <p:pic>
        <p:nvPicPr>
          <p:cNvPr id="10" name="Picture 9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F589F3E9-B070-5A49-9A35-84F2DCE7C8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6200" y="171162"/>
            <a:ext cx="8102600" cy="576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6203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Toda variable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tiene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que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declararse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antes de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usarse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3116C51D-D956-F143-953F-4A0110E3C0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6400" y="330947"/>
            <a:ext cx="7137400" cy="576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2237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Declarando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los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tipos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de las variables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explícitamente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2BA5ED83-44C8-CD41-97B1-68C334FDB8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9985" y="350456"/>
            <a:ext cx="7556500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1968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Compactando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el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código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B39D2DB3-8AD6-934A-872F-0CEB52A585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6225" y="682626"/>
            <a:ext cx="7556500" cy="543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4658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Los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tipos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nativos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en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C#</a:t>
            </a:r>
          </a:p>
        </p:txBody>
      </p:sp>
      <p:pic>
        <p:nvPicPr>
          <p:cNvPr id="4" name="Picture 3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5437744C-76B7-D947-91C1-EB44F30EC3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4662" y="-28574"/>
            <a:ext cx="75805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5061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Los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tipos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nativos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más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usados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en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C#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1737C7-2998-E34B-B7B4-65CFC5EBA418}"/>
              </a:ext>
            </a:extLst>
          </p:cNvPr>
          <p:cNvSpPr txBox="1"/>
          <p:nvPr/>
        </p:nvSpPr>
        <p:spPr>
          <a:xfrm>
            <a:off x="4783227" y="1199823"/>
            <a:ext cx="6570573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/>
              <a:t>bool		</a:t>
            </a:r>
            <a:r>
              <a:rPr lang="en-US" sz="4000" dirty="0" err="1"/>
              <a:t>System.Boolean</a:t>
            </a:r>
            <a:endParaRPr lang="en-US" sz="4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 err="1"/>
              <a:t>int</a:t>
            </a:r>
            <a:r>
              <a:rPr lang="en-US" sz="4000" dirty="0"/>
              <a:t>			System.Int32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/>
              <a:t>string		</a:t>
            </a:r>
            <a:r>
              <a:rPr lang="en-US" sz="4000" dirty="0" err="1"/>
              <a:t>Sytem.String</a:t>
            </a:r>
            <a:endParaRPr lang="en-US" sz="4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/>
              <a:t>double		</a:t>
            </a:r>
            <a:r>
              <a:rPr lang="en-US" sz="4000" dirty="0" err="1"/>
              <a:t>System.Double</a:t>
            </a:r>
            <a:endParaRPr lang="en-US" sz="4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/>
              <a:t>decimal	</a:t>
            </a:r>
            <a:r>
              <a:rPr lang="en-US" sz="4000" dirty="0" err="1"/>
              <a:t>System.Decimal</a:t>
            </a:r>
            <a:endParaRPr lang="en-US" sz="4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/>
              <a:t>string		</a:t>
            </a:r>
            <a:r>
              <a:rPr lang="en-US" sz="4000" dirty="0" err="1"/>
              <a:t>System.Long</a:t>
            </a:r>
            <a:endParaRPr lang="en-US" sz="4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/>
              <a:t>object		</a:t>
            </a:r>
            <a:r>
              <a:rPr lang="en-US" sz="4000" dirty="0" err="1"/>
              <a:t>System.Object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4512674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Valores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de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Entorno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: La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clase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Environment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418EF9C2-F998-CF46-8C0C-817CC4B51D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5622" y="823418"/>
            <a:ext cx="5888131" cy="5194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2929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84867EAF-AE1D-4322-9DE8-383AE3F7BC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" y="-4691"/>
            <a:ext cx="5446920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0676238-7F95-4EEB-836A-7D23927873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08F1F47-168B-C548-B33F-CECFADF12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6057" y="3121701"/>
            <a:ext cx="3658053" cy="178651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Codificando en línea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49A2B53A-5BC8-1948-A76A-D7B545B397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9341" y="2315036"/>
            <a:ext cx="5017318" cy="2220163"/>
          </a:xfrm>
          <a:prstGeom prst="rect">
            <a:avLst/>
          </a:prstGeom>
          <a:ln w="9525">
            <a:noFill/>
          </a:ln>
        </p:spPr>
      </p:pic>
    </p:spTree>
    <p:extLst>
      <p:ext uri="{BB962C8B-B14F-4D97-AF65-F5344CB8AC3E}">
        <p14:creationId xmlns:p14="http://schemas.microsoft.com/office/powerpoint/2010/main" val="29534545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Encadenando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strings</a:t>
            </a:r>
          </a:p>
        </p:txBody>
      </p:sp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C7DA2BC8-F63C-6C45-9ACC-47EAE7D61A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5410" y="786736"/>
            <a:ext cx="6267381" cy="5227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7908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El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método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String.Format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46BDE5E2-5A0C-634E-8DA2-C817F2823C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6225" y="706307"/>
            <a:ext cx="7505700" cy="496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2970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 err="1">
                <a:solidFill>
                  <a:srgbClr val="FFFFFF"/>
                </a:solidFill>
              </a:rPr>
              <a:t>Usando</a:t>
            </a:r>
            <a:r>
              <a:rPr lang="en-US" sz="3200" dirty="0">
                <a:solidFill>
                  <a:srgbClr val="FFFFFF"/>
                </a:solidFill>
              </a:rPr>
              <a:t> </a:t>
            </a:r>
            <a:r>
              <a:rPr lang="en-US" sz="3200" dirty="0" err="1">
                <a:solidFill>
                  <a:srgbClr val="FFFFFF"/>
                </a:solidFill>
              </a:rPr>
              <a:t>interpolación</a:t>
            </a:r>
            <a:r>
              <a:rPr lang="en-US" sz="3200" dirty="0">
                <a:solidFill>
                  <a:srgbClr val="FFFFFF"/>
                </a:solidFill>
              </a:rPr>
              <a:t> </a:t>
            </a:r>
            <a:r>
              <a:rPr lang="en-US" sz="3200" dirty="0" err="1">
                <a:solidFill>
                  <a:srgbClr val="FFFFFF"/>
                </a:solidFill>
              </a:rPr>
              <a:t>en</a:t>
            </a:r>
            <a:r>
              <a:rPr lang="en-US" sz="3200" dirty="0">
                <a:solidFill>
                  <a:srgbClr val="FFFFFF"/>
                </a:solidFill>
              </a:rPr>
              <a:t> strings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59BD0AB1-4340-C645-BDC7-6C450A3D14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6225" y="1000126"/>
            <a:ext cx="8105775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7906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Declarando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e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inicializando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variables (default)</a:t>
            </a:r>
          </a:p>
        </p:txBody>
      </p:sp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D9D746EF-C12D-984E-B907-B97B06752B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3070" y="489054"/>
            <a:ext cx="4370673" cy="5544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9763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Usando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new para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inicializar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variables a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sus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valores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default</a:t>
            </a:r>
          </a:p>
        </p:txBody>
      </p:sp>
      <p:pic>
        <p:nvPicPr>
          <p:cNvPr id="7" name="Picture 6" descr="A screenshot of text&#10;&#10;Description automatically generated">
            <a:extLst>
              <a:ext uri="{FF2B5EF4-FFF2-40B4-BE49-F238E27FC236}">
                <a16:creationId xmlns:a16="http://schemas.microsoft.com/office/drawing/2014/main" id="{4B022C4C-81D2-CC42-A532-4673660DB5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8640" y="355600"/>
            <a:ext cx="4804868" cy="614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7133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El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tipo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char para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representar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una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letra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y string para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una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o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más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letras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A8A9D5DB-9CD4-454F-B391-A0101C008C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8773" y="344252"/>
            <a:ext cx="6284106" cy="5724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9410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2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Char </a:t>
            </a:r>
            <a:r>
              <a:rPr lang="en-US" sz="24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es</a:t>
            </a:r>
            <a:r>
              <a:rPr lang="en-US" sz="2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4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por</a:t>
            </a:r>
            <a:r>
              <a:rPr lang="en-US" sz="2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4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dentro</a:t>
            </a:r>
            <a:r>
              <a:rPr lang="en-US" sz="2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un </a:t>
            </a:r>
            <a:r>
              <a:rPr lang="en-US" sz="24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número</a:t>
            </a:r>
            <a:r>
              <a:rPr lang="en-US" sz="2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de 2 bytes. C# </a:t>
            </a:r>
            <a:r>
              <a:rPr lang="en-US" sz="24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sigue</a:t>
            </a:r>
            <a:r>
              <a:rPr lang="en-US" sz="2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las </a:t>
            </a:r>
            <a:r>
              <a:rPr lang="en-US" sz="24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codificaciones</a:t>
            </a:r>
            <a:r>
              <a:rPr lang="en-US" sz="2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4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estándares</a:t>
            </a:r>
            <a:r>
              <a:rPr lang="en-US" sz="2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para </a:t>
            </a:r>
            <a:r>
              <a:rPr lang="en-US" sz="24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mapear</a:t>
            </a:r>
            <a:r>
              <a:rPr lang="en-US" sz="2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4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estos</a:t>
            </a:r>
            <a:r>
              <a:rPr lang="en-US" sz="2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4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números</a:t>
            </a:r>
            <a:r>
              <a:rPr lang="en-US" sz="2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a </a:t>
            </a:r>
            <a:r>
              <a:rPr lang="en-US" sz="24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letras</a:t>
            </a:r>
            <a:r>
              <a:rPr lang="en-US" sz="2400" dirty="0">
                <a:solidFill>
                  <a:srgbClr val="FFFFFF"/>
                </a:solidFill>
              </a:rPr>
              <a:t> del </a:t>
            </a:r>
            <a:r>
              <a:rPr lang="en-US" sz="2400" dirty="0" err="1">
                <a:solidFill>
                  <a:srgbClr val="FFFFFF"/>
                </a:solidFill>
              </a:rPr>
              <a:t>alfabeto</a:t>
            </a:r>
            <a:endParaRPr lang="en-US" sz="2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F56E7AE3-4C75-2C41-B78C-CB3978C344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2638" y="436589"/>
            <a:ext cx="63246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7002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24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Usando</a:t>
            </a:r>
            <a:r>
              <a:rPr lang="en-US" sz="2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”using static” para </a:t>
            </a:r>
            <a:r>
              <a:rPr lang="en-US" sz="24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usar</a:t>
            </a:r>
            <a:r>
              <a:rPr lang="en-US" sz="2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4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métodos</a:t>
            </a:r>
            <a:r>
              <a:rPr lang="en-US" sz="2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de </a:t>
            </a:r>
            <a:r>
              <a:rPr lang="en-US" sz="24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clases</a:t>
            </a:r>
            <a:r>
              <a:rPr lang="en-US" sz="2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4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estáticas</a:t>
            </a:r>
            <a:r>
              <a:rPr lang="en-US" sz="2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4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directamente</a:t>
            </a:r>
            <a:endParaRPr lang="en-US" sz="2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38B72055-8E77-E64F-A02E-3D7BAAAC3E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1410" y="318073"/>
            <a:ext cx="56769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4753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Strings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como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Arrays de chars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8ADE873E-5BC4-BD46-B865-3DE2AEA9FB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2461" y="444500"/>
            <a:ext cx="4621134" cy="596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1854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Usando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un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entero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como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dirty="0" err="1">
                <a:solidFill>
                  <a:srgbClr val="FFFFFF"/>
                </a:solidFill>
              </a:rPr>
              <a:t>índice</a:t>
            </a:r>
            <a:r>
              <a:rPr lang="en-US" sz="3200" dirty="0">
                <a:solidFill>
                  <a:srgbClr val="FFFFFF"/>
                </a:solidFill>
              </a:rPr>
              <a:t> para </a:t>
            </a:r>
            <a:r>
              <a:rPr lang="en-US" sz="3200" dirty="0" err="1">
                <a:solidFill>
                  <a:srgbClr val="FFFFFF"/>
                </a:solidFill>
              </a:rPr>
              <a:t>recuperar</a:t>
            </a:r>
            <a:r>
              <a:rPr lang="en-US" sz="3200" dirty="0">
                <a:solidFill>
                  <a:srgbClr val="FFFFFF"/>
                </a:solidFill>
              </a:rPr>
              <a:t> </a:t>
            </a:r>
            <a:r>
              <a:rPr lang="en-US" sz="3200" dirty="0" err="1">
                <a:solidFill>
                  <a:srgbClr val="FFFFFF"/>
                </a:solidFill>
              </a:rPr>
              <a:t>elementos</a:t>
            </a:r>
            <a:r>
              <a:rPr lang="en-US" sz="3200" dirty="0">
                <a:solidFill>
                  <a:srgbClr val="FFFFFF"/>
                </a:solidFill>
              </a:rPr>
              <a:t> de un Array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93AA1E9D-FE6D-A648-8967-63DE407F61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5414" y="542926"/>
            <a:ext cx="48895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4088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70D5B1-06E6-DC47-9B63-091341CE37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Try.net</a:t>
            </a:r>
          </a:p>
        </p:txBody>
      </p:sp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3830E52C-E94A-7241-BAE7-82FB8A2057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5358" y="640080"/>
            <a:ext cx="6832686" cy="5578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8377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Barriendo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un Array con el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bloque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’for’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AEF93A2D-A64D-0244-A19D-FFE972050C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3522" y="415926"/>
            <a:ext cx="4889500" cy="596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7118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Definiendo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y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llamando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métodos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C2417C59-E5FB-C54A-9324-C1CDF97C14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4625" y="396198"/>
            <a:ext cx="4660900" cy="576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7097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Convirtiendo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valores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de Strings a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otro</a:t>
            </a:r>
            <a:r>
              <a:rPr lang="en-US" sz="3200" dirty="0" err="1">
                <a:solidFill>
                  <a:srgbClr val="FFFFFF"/>
                </a:solidFill>
              </a:rPr>
              <a:t>s</a:t>
            </a:r>
            <a:r>
              <a:rPr lang="en-US" sz="3200" dirty="0">
                <a:solidFill>
                  <a:srgbClr val="FFFFFF"/>
                </a:solidFill>
              </a:rPr>
              <a:t> </a:t>
            </a:r>
            <a:r>
              <a:rPr lang="en-US" sz="3200" dirty="0" err="1">
                <a:solidFill>
                  <a:srgbClr val="FFFFFF"/>
                </a:solidFill>
              </a:rPr>
              <a:t>tipos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EE0D9318-B4C9-B245-A18F-49FE7560BA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8507" y="517526"/>
            <a:ext cx="6692900" cy="576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6879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La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estructura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‘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DateTime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’ para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trabajar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con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fechas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y horas </a:t>
            </a: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F20B410A-06AD-DF44-936E-84E1E15702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0688" y="641350"/>
            <a:ext cx="5803900" cy="557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9238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La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estructura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‘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DateTime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’ para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trabajar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con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fechas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y horas.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Traduciendo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a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espa</a:t>
            </a:r>
            <a:r>
              <a:rPr lang="en-US" sz="3200" dirty="0" err="1">
                <a:solidFill>
                  <a:srgbClr val="FFFFFF"/>
                </a:solidFill>
              </a:rPr>
              <a:t>ñol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</a:p>
        </p:txBody>
      </p:sp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BB1F3584-C065-6B4F-B093-7CFD7FCFD4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6304" y="836132"/>
            <a:ext cx="8267942" cy="557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0230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Fecha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y hora del Sistema: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DateTime.Now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338F9ACA-885E-224A-92C0-6D78A157AA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7394" y="540895"/>
            <a:ext cx="6279132" cy="5185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5344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Trabajando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con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lapsos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de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tiempo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: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TimeSpan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3F8E13E7-0F05-074A-93EC-522693FAAE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1625" y="777876"/>
            <a:ext cx="7442200" cy="524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8310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Trabajando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con Strings</a:t>
            </a: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923346B1-3534-824D-A205-208F3B1B7C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4908" y="625476"/>
            <a:ext cx="8153400" cy="554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367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Trabajando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con Strings</a:t>
            </a:r>
          </a:p>
        </p:txBody>
      </p:sp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6D6B08E6-7EDB-064A-9A4C-95754C410F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6225" y="296760"/>
            <a:ext cx="7823200" cy="589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98126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Separando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las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partes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de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una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oración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con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String.Split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452C1362-1A16-6F4B-9F14-7F380E2A5B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8407" y="123826"/>
            <a:ext cx="8115300" cy="65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6014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A9C0017-046C-A94B-934C-3CA2E9B3E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053641"/>
            <a:ext cx="3669161" cy="2760098"/>
          </a:xfrm>
        </p:spPr>
        <p:txBody>
          <a:bodyPr>
            <a:normAutofit/>
          </a:bodyPr>
          <a:lstStyle/>
          <a:p>
            <a:r>
              <a:rPr lang="es-ES_tradnl">
                <a:solidFill>
                  <a:srgbClr val="FFFFFF"/>
                </a:solidFill>
              </a:rPr>
              <a:t>Características del lenguaje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FB4B56-7128-4B46-ACF7-FC3F10B0A2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801866"/>
            <a:ext cx="5306084" cy="5230634"/>
          </a:xfrm>
        </p:spPr>
        <p:txBody>
          <a:bodyPr anchor="ctr">
            <a:normAutofit/>
          </a:bodyPr>
          <a:lstStyle/>
          <a:p>
            <a:r>
              <a:rPr lang="en-US" sz="2400" dirty="0">
                <a:solidFill>
                  <a:srgbClr val="000000"/>
                </a:solidFill>
              </a:rPr>
              <a:t>C# demands that all program logic be contained within a type definition</a:t>
            </a:r>
          </a:p>
          <a:p>
            <a:r>
              <a:rPr lang="en-US" sz="2400" dirty="0">
                <a:solidFill>
                  <a:srgbClr val="000000"/>
                </a:solidFill>
              </a:rPr>
              <a:t>{class, interface, structure, enumeration, delegate}</a:t>
            </a:r>
          </a:p>
          <a:p>
            <a:r>
              <a:rPr lang="en-US" sz="2400" dirty="0"/>
              <a:t>C# is a case-sensitive programming language. Therefore, Main is not the same as main, and </a:t>
            </a:r>
            <a:r>
              <a:rPr lang="en-US" sz="2400" dirty="0" err="1"/>
              <a:t>Readline</a:t>
            </a:r>
            <a:r>
              <a:rPr lang="en-US" sz="2400" dirty="0"/>
              <a:t> is not the same as </a:t>
            </a:r>
            <a:r>
              <a:rPr lang="en-US" sz="2400" dirty="0" err="1"/>
              <a:t>ReadLine</a:t>
            </a:r>
            <a:endParaRPr lang="en-US" sz="2400" dirty="0"/>
          </a:p>
          <a:p>
            <a:endParaRPr lang="en-US" sz="2400" dirty="0">
              <a:solidFill>
                <a:srgbClr val="000000"/>
              </a:solidFill>
            </a:endParaRPr>
          </a:p>
          <a:p>
            <a:endParaRPr lang="es-ES_tradnl" sz="2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871648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Concatenando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Strings</a:t>
            </a:r>
          </a:p>
        </p:txBody>
      </p:sp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C0693836-AE56-E647-A995-50F4776C03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1976" y="493232"/>
            <a:ext cx="6244987" cy="5333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34435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Carácteres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de Escape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37DB0F75-000D-E845-B46B-444A94C50F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6225" y="1403497"/>
            <a:ext cx="8105774" cy="3603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3987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Carácteres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de Escape</a:t>
            </a:r>
          </a:p>
        </p:txBody>
      </p:sp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17E3CE66-DAB7-5A47-9C22-9701F02644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6224" y="171161"/>
            <a:ext cx="7165641" cy="5591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98059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Verbatin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Strings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C02AF354-9C7B-7843-807B-EABD034C4C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5119" y="171162"/>
            <a:ext cx="5738259" cy="6204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25688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Strings son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inmutables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3244D200-7B2C-1D40-AFD5-6216F2F6D2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2599" y="690969"/>
            <a:ext cx="5667449" cy="496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95915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Casting.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Convirtiendo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Tipos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781CCA23-C055-A84E-9A6F-8D1BF46C3A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7700" y="171161"/>
            <a:ext cx="4055920" cy="5345011"/>
          </a:xfrm>
          <a:prstGeom prst="rect">
            <a:avLst/>
          </a:prstGeom>
        </p:spPr>
      </p:pic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42EA4FF8-1CEF-CD45-A518-B6002D8077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3322" y="5390708"/>
            <a:ext cx="7759700" cy="457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87AD64F-6C5F-0F41-BDE5-8C67765247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13322" y="5904165"/>
            <a:ext cx="60071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42932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Casting.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Convirtiendo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Tipos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256A56F5-EF7F-4C4B-9146-A8727733A9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1178" y="619797"/>
            <a:ext cx="4588245" cy="5561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7615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2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Variables </a:t>
            </a:r>
            <a:r>
              <a:rPr lang="en-US" sz="28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deben</a:t>
            </a:r>
            <a:r>
              <a:rPr lang="en-US" sz="2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8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declararse</a:t>
            </a:r>
            <a:r>
              <a:rPr lang="en-US" sz="2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al </a:t>
            </a:r>
            <a:r>
              <a:rPr lang="en-US" sz="28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tipo</a:t>
            </a:r>
            <a:r>
              <a:rPr lang="en-US" sz="2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al que </a:t>
            </a:r>
            <a:r>
              <a:rPr lang="en-US" sz="28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pertenecen</a:t>
            </a:r>
            <a:r>
              <a:rPr lang="en-US" sz="2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antes de </a:t>
            </a:r>
            <a:r>
              <a:rPr lang="en-US" sz="28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usarse</a:t>
            </a:r>
            <a:endParaRPr lang="en-US" sz="28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A9FACD9D-1E68-0042-9834-744C7ABCB4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6225" y="485701"/>
            <a:ext cx="7848600" cy="448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5229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2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Variables </a:t>
            </a:r>
            <a:r>
              <a:rPr lang="en-US" sz="28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deben</a:t>
            </a:r>
            <a:r>
              <a:rPr lang="en-US" sz="2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8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declararse</a:t>
            </a:r>
            <a:r>
              <a:rPr lang="en-US" sz="2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al </a:t>
            </a:r>
            <a:r>
              <a:rPr lang="en-US" sz="28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tipo</a:t>
            </a:r>
            <a:r>
              <a:rPr lang="en-US" sz="2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al que </a:t>
            </a:r>
            <a:r>
              <a:rPr lang="en-US" sz="28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pertenecen</a:t>
            </a:r>
            <a:r>
              <a:rPr lang="en-US" sz="2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antes de </a:t>
            </a:r>
            <a:r>
              <a:rPr lang="en-US" sz="28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usarse</a:t>
            </a:r>
            <a:endParaRPr lang="en-US" sz="28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85C21820-7E98-AA4C-BDDD-F499A78825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2601" y="171162"/>
            <a:ext cx="5021519" cy="6578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55668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Las variables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una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vez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declaradas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no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pueden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recibir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valores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de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otros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tipos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22437415-1485-F544-8703-2ACE826755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6225" y="796999"/>
            <a:ext cx="7848600" cy="483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3451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0FFB381-135D-0B45-9C15-7452581A17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053641"/>
            <a:ext cx="3669161" cy="2760098"/>
          </a:xfrm>
        </p:spPr>
        <p:txBody>
          <a:bodyPr>
            <a:normAutofit/>
          </a:bodyPr>
          <a:lstStyle/>
          <a:p>
            <a:r>
              <a:rPr lang="es-ES_tradnl">
                <a:solidFill>
                  <a:srgbClr val="FFFFFF"/>
                </a:solidFill>
              </a:rPr>
              <a:t>El método Main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1E1ECB-E166-3B4D-B091-91435033E9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78824" y="801866"/>
            <a:ext cx="6382870" cy="5230634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</a:rPr>
              <a:t>// </a:t>
            </a:r>
            <a:r>
              <a:rPr lang="en-US" sz="2200" dirty="0" err="1">
                <a:solidFill>
                  <a:srgbClr val="000000"/>
                </a:solidFill>
              </a:rPr>
              <a:t>int</a:t>
            </a:r>
            <a:r>
              <a:rPr lang="en-US" sz="2200" dirty="0">
                <a:solidFill>
                  <a:srgbClr val="000000"/>
                </a:solidFill>
              </a:rPr>
              <a:t> return type, array of strings as the parameter.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</a:rPr>
              <a:t>static </a:t>
            </a:r>
            <a:r>
              <a:rPr lang="en-US" sz="2200" dirty="0" err="1">
                <a:solidFill>
                  <a:srgbClr val="000000"/>
                </a:solidFill>
              </a:rPr>
              <a:t>int</a:t>
            </a:r>
            <a:r>
              <a:rPr lang="en-US" sz="2200" dirty="0">
                <a:solidFill>
                  <a:srgbClr val="000000"/>
                </a:solidFill>
              </a:rPr>
              <a:t> Main(string[] </a:t>
            </a:r>
            <a:r>
              <a:rPr lang="en-US" sz="2200" dirty="0" err="1">
                <a:solidFill>
                  <a:srgbClr val="000000"/>
                </a:solidFill>
              </a:rPr>
              <a:t>args</a:t>
            </a:r>
            <a:r>
              <a:rPr lang="en-US" sz="2200" dirty="0">
                <a:solidFill>
                  <a:srgbClr val="000000"/>
                </a:solidFill>
              </a:rPr>
              <a:t>)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</a:rPr>
              <a:t>{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</a:rPr>
              <a:t>	// Must return a value before exiting!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</a:rPr>
              <a:t>	return 0;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</a:rPr>
              <a:t>}</a:t>
            </a:r>
          </a:p>
          <a:p>
            <a:pPr marL="0" indent="0">
              <a:buNone/>
            </a:pPr>
            <a:endParaRPr lang="en-US" sz="2200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</a:rPr>
              <a:t>// </a:t>
            </a:r>
            <a:r>
              <a:rPr lang="en-US" sz="2200" dirty="0" err="1">
                <a:solidFill>
                  <a:srgbClr val="000000"/>
                </a:solidFill>
              </a:rPr>
              <a:t>Otras</a:t>
            </a:r>
            <a:r>
              <a:rPr lang="en-US" sz="2200" dirty="0">
                <a:solidFill>
                  <a:srgbClr val="000000"/>
                </a:solidFill>
              </a:rPr>
              <a:t> </a:t>
            </a:r>
            <a:r>
              <a:rPr lang="en-US" sz="2200" dirty="0" err="1">
                <a:solidFill>
                  <a:srgbClr val="000000"/>
                </a:solidFill>
              </a:rPr>
              <a:t>formas</a:t>
            </a:r>
            <a:r>
              <a:rPr lang="en-US" sz="2200" dirty="0">
                <a:solidFill>
                  <a:srgbClr val="000000"/>
                </a:solidFill>
              </a:rPr>
              <a:t> </a:t>
            </a:r>
            <a:r>
              <a:rPr lang="en-US" sz="2200" dirty="0" err="1">
                <a:solidFill>
                  <a:srgbClr val="000000"/>
                </a:solidFill>
              </a:rPr>
              <a:t>asíncronicas</a:t>
            </a:r>
            <a:r>
              <a:rPr lang="en-US" sz="2200" dirty="0">
                <a:solidFill>
                  <a:srgbClr val="000000"/>
                </a:solidFill>
              </a:rPr>
              <a:t> de Main()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</a:rPr>
              <a:t>static Task Main()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</a:rPr>
              <a:t>static Task&lt;</a:t>
            </a:r>
            <a:r>
              <a:rPr lang="en-US" sz="2200" dirty="0" err="1">
                <a:solidFill>
                  <a:srgbClr val="000000"/>
                </a:solidFill>
              </a:rPr>
              <a:t>int</a:t>
            </a:r>
            <a:r>
              <a:rPr lang="en-US" sz="2200" dirty="0">
                <a:solidFill>
                  <a:srgbClr val="000000"/>
                </a:solidFill>
              </a:rPr>
              <a:t>&gt; Main()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</a:rPr>
              <a:t>static Task Main(string[])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</a:rPr>
              <a:t>static Task&lt;</a:t>
            </a:r>
            <a:r>
              <a:rPr lang="en-US" sz="2200" dirty="0" err="1">
                <a:solidFill>
                  <a:srgbClr val="000000"/>
                </a:solidFill>
              </a:rPr>
              <a:t>int</a:t>
            </a:r>
            <a:r>
              <a:rPr lang="en-US" sz="2200" dirty="0">
                <a:solidFill>
                  <a:srgbClr val="000000"/>
                </a:solidFill>
              </a:rPr>
              <a:t>&gt; Main(string[])</a:t>
            </a:r>
          </a:p>
          <a:p>
            <a:pPr marL="0" indent="0">
              <a:buNone/>
            </a:pPr>
            <a:endParaRPr lang="es-ES_tradnl" sz="22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040546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Las variables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pueden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declararse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implícitamente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C7F8DC28-222A-9C4E-96C5-9BA27458D1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6225" y="780116"/>
            <a:ext cx="7569200" cy="486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79417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Las variables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pueden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declararse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implícitamente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00409F82-EF57-234B-95C6-CBDD7CCC7C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6049" y="696643"/>
            <a:ext cx="5156200" cy="506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84466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Las variables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pueden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declararse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implícitamente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BCAFB491-9703-9240-9DBE-6F7EB1A57C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7213" y="504752"/>
            <a:ext cx="5261107" cy="537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51976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Los </a:t>
            </a:r>
            <a:r>
              <a:rPr lang="en-US" sz="3200" dirty="0" err="1">
                <a:solidFill>
                  <a:srgbClr val="FFFFFF"/>
                </a:solidFill>
              </a:rPr>
              <a:t>operadores</a:t>
            </a:r>
            <a:r>
              <a:rPr lang="en-US" sz="3200" dirty="0">
                <a:solidFill>
                  <a:srgbClr val="FFFFFF"/>
                </a:solidFill>
              </a:rPr>
              <a:t> </a:t>
            </a:r>
            <a:r>
              <a:rPr lang="en-US" sz="3200" dirty="0" err="1">
                <a:solidFill>
                  <a:srgbClr val="FFFFFF"/>
                </a:solidFill>
              </a:rPr>
              <a:t>relacionales</a:t>
            </a:r>
            <a:r>
              <a:rPr lang="en-US" sz="3200" dirty="0">
                <a:solidFill>
                  <a:srgbClr val="FFFFFF"/>
                </a:solidFill>
              </a:rPr>
              <a:t> y de </a:t>
            </a:r>
            <a:r>
              <a:rPr lang="en-US" sz="3200" dirty="0" err="1">
                <a:solidFill>
                  <a:srgbClr val="FFFFFF"/>
                </a:solidFill>
              </a:rPr>
              <a:t>igualdad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78FCACB-BEAA-A848-B530-FE96449DFEA7}"/>
              </a:ext>
            </a:extLst>
          </p:cNvPr>
          <p:cNvSpPr txBox="1"/>
          <p:nvPr/>
        </p:nvSpPr>
        <p:spPr>
          <a:xfrm>
            <a:off x="4316818" y="1081391"/>
            <a:ext cx="703698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 ==		bool b = (x == 5)</a:t>
            </a:r>
          </a:p>
          <a:p>
            <a:r>
              <a:rPr lang="en-US" sz="4800" dirty="0"/>
              <a:t>!=		bool b = (x != 5)</a:t>
            </a:r>
          </a:p>
          <a:p>
            <a:r>
              <a:rPr lang="en-US" sz="4800" dirty="0"/>
              <a:t>&lt;		bool b = (x &lt; 100)</a:t>
            </a:r>
          </a:p>
          <a:p>
            <a:r>
              <a:rPr lang="en-US" sz="4800" dirty="0"/>
              <a:t>&lt;=		bool b = (x &lt;= 100)</a:t>
            </a:r>
          </a:p>
          <a:p>
            <a:r>
              <a:rPr lang="en-US" sz="4800" dirty="0"/>
              <a:t>&gt; 		bool b = (x &gt; 100)</a:t>
            </a:r>
          </a:p>
          <a:p>
            <a:r>
              <a:rPr lang="en-US" sz="4800" dirty="0"/>
              <a:t>&gt;=		bool b = (x &gt;= 100)</a:t>
            </a:r>
          </a:p>
        </p:txBody>
      </p:sp>
    </p:spTree>
    <p:extLst>
      <p:ext uri="{BB962C8B-B14F-4D97-AF65-F5344CB8AC3E}">
        <p14:creationId xmlns:p14="http://schemas.microsoft.com/office/powerpoint/2010/main" val="399975427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Los </a:t>
            </a:r>
            <a:r>
              <a:rPr lang="en-US" sz="3200" dirty="0" err="1">
                <a:solidFill>
                  <a:srgbClr val="FFFFFF"/>
                </a:solidFill>
              </a:rPr>
              <a:t>operadores</a:t>
            </a:r>
            <a:r>
              <a:rPr lang="en-US" sz="3200" dirty="0">
                <a:solidFill>
                  <a:srgbClr val="FFFFFF"/>
                </a:solidFill>
              </a:rPr>
              <a:t> </a:t>
            </a:r>
            <a:r>
              <a:rPr lang="en-US" sz="3200" dirty="0" err="1">
                <a:solidFill>
                  <a:srgbClr val="FFFFFF"/>
                </a:solidFill>
              </a:rPr>
              <a:t>relacionales</a:t>
            </a:r>
            <a:r>
              <a:rPr lang="en-US" sz="3200" dirty="0">
                <a:solidFill>
                  <a:srgbClr val="FFFFFF"/>
                </a:solidFill>
              </a:rPr>
              <a:t> y de </a:t>
            </a:r>
            <a:r>
              <a:rPr lang="en-US" sz="3200" dirty="0" err="1">
                <a:solidFill>
                  <a:srgbClr val="FFFFFF"/>
                </a:solidFill>
              </a:rPr>
              <a:t>igualdad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45E15188-4ED2-BE47-99A0-4F963E3B60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0960" y="682626"/>
            <a:ext cx="6197600" cy="543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14869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Las </a:t>
            </a:r>
            <a:r>
              <a:rPr lang="en-US" sz="3200" dirty="0" err="1">
                <a:solidFill>
                  <a:srgbClr val="FFFFFF"/>
                </a:solidFill>
              </a:rPr>
              <a:t>construcciones</a:t>
            </a:r>
            <a:r>
              <a:rPr lang="en-US" sz="3200" dirty="0">
                <a:solidFill>
                  <a:srgbClr val="FFFFFF"/>
                </a:solidFill>
              </a:rPr>
              <a:t> de </a:t>
            </a:r>
            <a:r>
              <a:rPr lang="en-US" sz="3200" dirty="0" err="1">
                <a:solidFill>
                  <a:srgbClr val="FFFFFF"/>
                </a:solidFill>
              </a:rPr>
              <a:t>decisión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87FDE0-D221-5344-AE76-795D3CD93923}"/>
              </a:ext>
            </a:extLst>
          </p:cNvPr>
          <p:cNvSpPr txBox="1"/>
          <p:nvPr/>
        </p:nvSpPr>
        <p:spPr>
          <a:xfrm>
            <a:off x="6491992" y="2803160"/>
            <a:ext cx="362762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800" dirty="0"/>
              <a:t> if/else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800" dirty="0"/>
              <a:t> switch</a:t>
            </a:r>
          </a:p>
        </p:txBody>
      </p:sp>
    </p:spTree>
    <p:extLst>
      <p:ext uri="{BB962C8B-B14F-4D97-AF65-F5344CB8AC3E}">
        <p14:creationId xmlns:p14="http://schemas.microsoft.com/office/powerpoint/2010/main" val="426814487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If/else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33F73A30-F74D-6140-82B5-35DC9E26F3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4263" y="892588"/>
            <a:ext cx="3519357" cy="507282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5B5D17D-A79F-F947-AD24-FEA054457601}"/>
              </a:ext>
            </a:extLst>
          </p:cNvPr>
          <p:cNvSpPr/>
          <p:nvPr/>
        </p:nvSpPr>
        <p:spPr>
          <a:xfrm>
            <a:off x="7120328" y="3444615"/>
            <a:ext cx="74951" cy="2735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B6126F7-764D-C341-9C25-C230305AB07C}"/>
              </a:ext>
            </a:extLst>
          </p:cNvPr>
          <p:cNvSpPr/>
          <p:nvPr/>
        </p:nvSpPr>
        <p:spPr>
          <a:xfrm>
            <a:off x="6424912" y="3400426"/>
            <a:ext cx="74951" cy="2735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21080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If/else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8435859E-2DF9-0C4F-8138-B56162651E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1928" y="947948"/>
            <a:ext cx="5384800" cy="383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40718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If/else if/else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716D5826-F5BD-CB48-B1A8-2CC671B686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0933" y="753582"/>
            <a:ext cx="6819900" cy="445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55887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Los </a:t>
            </a:r>
            <a:r>
              <a:rPr lang="en-US" sz="3200" dirty="0" err="1">
                <a:solidFill>
                  <a:srgbClr val="FFFFFF"/>
                </a:solidFill>
              </a:rPr>
              <a:t>operadores</a:t>
            </a:r>
            <a:r>
              <a:rPr lang="en-US" sz="3200" dirty="0">
                <a:solidFill>
                  <a:srgbClr val="FFFFFF"/>
                </a:solidFill>
              </a:rPr>
              <a:t> </a:t>
            </a:r>
            <a:r>
              <a:rPr lang="en-US" sz="3200" dirty="0" err="1">
                <a:solidFill>
                  <a:srgbClr val="FFFFFF"/>
                </a:solidFill>
              </a:rPr>
              <a:t>lógicos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78FCACB-BEAA-A848-B530-FE96449DFEA7}"/>
              </a:ext>
            </a:extLst>
          </p:cNvPr>
          <p:cNvSpPr txBox="1"/>
          <p:nvPr/>
        </p:nvSpPr>
        <p:spPr>
          <a:xfrm>
            <a:off x="4568105" y="2336124"/>
            <a:ext cx="747539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 (or) 		||	bool b = (n &gt; 50 || s == “A” )</a:t>
            </a:r>
          </a:p>
          <a:p>
            <a:r>
              <a:rPr lang="en-US" sz="2800" dirty="0"/>
              <a:t>(and) 		&amp;&amp;	bool b = (n &lt;= 50 &amp;&amp; s == “A”)</a:t>
            </a:r>
          </a:p>
          <a:p>
            <a:r>
              <a:rPr lang="en-US" sz="2800" dirty="0"/>
              <a:t>(not)		!	bool b = (!(n &lt; 50))</a:t>
            </a:r>
          </a:p>
        </p:txBody>
      </p:sp>
    </p:spTree>
    <p:extLst>
      <p:ext uri="{BB962C8B-B14F-4D97-AF65-F5344CB8AC3E}">
        <p14:creationId xmlns:p14="http://schemas.microsoft.com/office/powerpoint/2010/main" val="15569286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130437-9893-E446-B58E-4868FFF18F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La </a:t>
            </a:r>
            <a:r>
              <a:rPr lang="en-US" sz="3200" dirty="0" err="1">
                <a:solidFill>
                  <a:srgbClr val="FFFFFF"/>
                </a:solidFill>
              </a:rPr>
              <a:t>clase</a:t>
            </a:r>
            <a:r>
              <a:rPr lang="en-US" sz="3200" dirty="0">
                <a:solidFill>
                  <a:srgbClr val="FFFFFF"/>
                </a:solidFill>
              </a:rPr>
              <a:t> </a:t>
            </a:r>
            <a:r>
              <a:rPr lang="en-US" sz="3200" dirty="0" err="1">
                <a:solidFill>
                  <a:srgbClr val="FFFFFF"/>
                </a:solidFill>
              </a:rPr>
              <a:t>System.Console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5F4C8BF7-1633-424C-B3B5-3538576D4A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1856" y="657412"/>
            <a:ext cx="4972050" cy="5382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39510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Los </a:t>
            </a:r>
            <a:r>
              <a:rPr lang="en-US" sz="3200" dirty="0" err="1">
                <a:solidFill>
                  <a:srgbClr val="FFFFFF"/>
                </a:solidFill>
              </a:rPr>
              <a:t>operadores</a:t>
            </a:r>
            <a:r>
              <a:rPr lang="en-US" sz="3200" dirty="0">
                <a:solidFill>
                  <a:srgbClr val="FFFFFF"/>
                </a:solidFill>
              </a:rPr>
              <a:t> </a:t>
            </a:r>
            <a:r>
              <a:rPr lang="en-US" sz="3200" dirty="0" err="1">
                <a:solidFill>
                  <a:srgbClr val="FFFFFF"/>
                </a:solidFill>
              </a:rPr>
              <a:t>lógicos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75C0DB13-5E1C-5840-AD83-2F49806F36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5500" y="1131562"/>
            <a:ext cx="6718300" cy="491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11173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El </a:t>
            </a:r>
            <a:r>
              <a:rPr lang="en-US" sz="3200" dirty="0" err="1">
                <a:solidFill>
                  <a:srgbClr val="FFFFFF"/>
                </a:solidFill>
              </a:rPr>
              <a:t>operador</a:t>
            </a:r>
            <a:r>
              <a:rPr lang="en-US" sz="3200" dirty="0">
                <a:solidFill>
                  <a:srgbClr val="FFFFFF"/>
                </a:solidFill>
              </a:rPr>
              <a:t> </a:t>
            </a:r>
            <a:r>
              <a:rPr lang="en-US" sz="3200" dirty="0" err="1">
                <a:solidFill>
                  <a:srgbClr val="FFFFFF"/>
                </a:solidFill>
              </a:rPr>
              <a:t>condicional</a:t>
            </a:r>
            <a:br>
              <a:rPr lang="en-US" sz="3200" dirty="0">
                <a:solidFill>
                  <a:srgbClr val="FFFFFF"/>
                </a:solidFill>
              </a:rPr>
            </a:b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0B4EF6DA-8086-D345-B82D-42E5EB11DF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7948" y="1066800"/>
            <a:ext cx="6604000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8768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El </a:t>
            </a:r>
            <a:r>
              <a:rPr lang="en-US" sz="3200" dirty="0" err="1">
                <a:solidFill>
                  <a:srgbClr val="FFFFFF"/>
                </a:solidFill>
              </a:rPr>
              <a:t>operador</a:t>
            </a:r>
            <a:r>
              <a:rPr lang="en-US" sz="3200" dirty="0">
                <a:solidFill>
                  <a:srgbClr val="FFFFFF"/>
                </a:solidFill>
              </a:rPr>
              <a:t> </a:t>
            </a:r>
            <a:r>
              <a:rPr lang="en-US" sz="3200" dirty="0" err="1">
                <a:solidFill>
                  <a:srgbClr val="FFFFFF"/>
                </a:solidFill>
              </a:rPr>
              <a:t>condicional</a:t>
            </a:r>
            <a:br>
              <a:rPr lang="en-US" sz="3200" dirty="0">
                <a:solidFill>
                  <a:srgbClr val="FFFFFF"/>
                </a:solidFill>
              </a:rPr>
            </a:br>
            <a:r>
              <a:rPr lang="en-US" sz="3200" dirty="0">
                <a:solidFill>
                  <a:srgbClr val="FFFFFF"/>
                </a:solidFill>
              </a:rPr>
              <a:t>? :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F5888CDF-010E-934B-96A3-1489EC62B8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2853" y="1066800"/>
            <a:ext cx="7467600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53705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switch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71FCDA53-DBB4-1F4C-99C7-B50D40D5F6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8325" y="1089026"/>
            <a:ext cx="7175500" cy="462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55060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Los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operadores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aritméticos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03534B-5A49-FF48-AB17-38EF308CF39B}"/>
              </a:ext>
            </a:extLst>
          </p:cNvPr>
          <p:cNvSpPr txBox="1"/>
          <p:nvPr/>
        </p:nvSpPr>
        <p:spPr>
          <a:xfrm>
            <a:off x="5246556" y="1230158"/>
            <a:ext cx="602604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+	x = x + 10	Suma		</a:t>
            </a:r>
          </a:p>
          <a:p>
            <a:r>
              <a:rPr lang="en-US" sz="2000" dirty="0"/>
              <a:t>-	y = x – 20	</a:t>
            </a:r>
            <a:r>
              <a:rPr lang="en-US" sz="2000" dirty="0" err="1"/>
              <a:t>Resta</a:t>
            </a:r>
            <a:endParaRPr lang="en-US" sz="2000" dirty="0"/>
          </a:p>
          <a:p>
            <a:r>
              <a:rPr lang="en-US" sz="2000" dirty="0"/>
              <a:t>*	y = x * 25	</a:t>
            </a:r>
            <a:r>
              <a:rPr lang="en-US" sz="2000" dirty="0" err="1"/>
              <a:t>Multiplicación</a:t>
            </a:r>
            <a:endParaRPr lang="en-US" sz="2000" dirty="0"/>
          </a:p>
          <a:p>
            <a:r>
              <a:rPr lang="en-US" sz="2000" dirty="0"/>
              <a:t>/	y = x / 3		División</a:t>
            </a:r>
          </a:p>
          <a:p>
            <a:r>
              <a:rPr lang="en-US" sz="2000" dirty="0"/>
              <a:t>%	y = x % 3		</a:t>
            </a:r>
            <a:r>
              <a:rPr lang="en-US" sz="2000" dirty="0" err="1"/>
              <a:t>Módulo</a:t>
            </a:r>
            <a:endParaRPr lang="en-US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EF47CD-5E2D-BB43-AE3B-085B289B1EB2}"/>
              </a:ext>
            </a:extLst>
          </p:cNvPr>
          <p:cNvSpPr txBox="1"/>
          <p:nvPr/>
        </p:nvSpPr>
        <p:spPr>
          <a:xfrm>
            <a:off x="4855562" y="452472"/>
            <a:ext cx="31042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Operadores</a:t>
            </a:r>
            <a:r>
              <a:rPr lang="en-US" sz="2400" dirty="0"/>
              <a:t> </a:t>
            </a:r>
            <a:r>
              <a:rPr lang="en-US" sz="2400" dirty="0" err="1"/>
              <a:t>regulares</a:t>
            </a:r>
            <a:endParaRPr 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576D8B-300A-A748-A643-24561534C346}"/>
              </a:ext>
            </a:extLst>
          </p:cNvPr>
          <p:cNvSpPr txBox="1"/>
          <p:nvPr/>
        </p:nvSpPr>
        <p:spPr>
          <a:xfrm>
            <a:off x="4855562" y="3215760"/>
            <a:ext cx="32378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Operadores</a:t>
            </a:r>
            <a:r>
              <a:rPr lang="en-US" sz="2400" dirty="0"/>
              <a:t> </a:t>
            </a:r>
            <a:r>
              <a:rPr lang="en-US" sz="2400" dirty="0" err="1"/>
              <a:t>abreviados</a:t>
            </a:r>
            <a:endParaRPr 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ACB86E-6A15-9247-B4BE-4761DB0914B5}"/>
              </a:ext>
            </a:extLst>
          </p:cNvPr>
          <p:cNvSpPr txBox="1"/>
          <p:nvPr/>
        </p:nvSpPr>
        <p:spPr>
          <a:xfrm>
            <a:off x="5246556" y="3996626"/>
            <a:ext cx="602604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+=	x += 10 		Suma </a:t>
            </a:r>
            <a:r>
              <a:rPr lang="en-US" sz="2000" dirty="0" err="1"/>
              <a:t>misma</a:t>
            </a:r>
            <a:r>
              <a:rPr lang="en-US" sz="2000" dirty="0"/>
              <a:t> variable	</a:t>
            </a:r>
          </a:p>
          <a:p>
            <a:r>
              <a:rPr lang="en-US" sz="2000" dirty="0"/>
              <a:t>-=	x -= 20		</a:t>
            </a:r>
            <a:r>
              <a:rPr lang="en-US" sz="2000" dirty="0" err="1"/>
              <a:t>Resta</a:t>
            </a:r>
            <a:r>
              <a:rPr lang="en-US" sz="2000" dirty="0"/>
              <a:t> </a:t>
            </a:r>
            <a:r>
              <a:rPr lang="en-US" sz="2000" dirty="0" err="1"/>
              <a:t>misma</a:t>
            </a:r>
            <a:r>
              <a:rPr lang="en-US" sz="2000" dirty="0"/>
              <a:t> variable</a:t>
            </a:r>
          </a:p>
          <a:p>
            <a:r>
              <a:rPr lang="en-US" sz="2000" dirty="0"/>
              <a:t>*=	x *= 25		</a:t>
            </a:r>
            <a:r>
              <a:rPr lang="en-US" sz="2000" dirty="0" err="1"/>
              <a:t>Multiplicación</a:t>
            </a:r>
            <a:r>
              <a:rPr lang="en-US" sz="2000" dirty="0"/>
              <a:t> </a:t>
            </a:r>
            <a:r>
              <a:rPr lang="en-US" sz="2000" dirty="0" err="1"/>
              <a:t>misma</a:t>
            </a:r>
            <a:r>
              <a:rPr lang="en-US" sz="2000" dirty="0"/>
              <a:t> variable</a:t>
            </a:r>
          </a:p>
          <a:p>
            <a:r>
              <a:rPr lang="en-US" sz="2000" dirty="0"/>
              <a:t>/=	x /= 3		División </a:t>
            </a:r>
            <a:r>
              <a:rPr lang="en-US" sz="2000" dirty="0" err="1"/>
              <a:t>misma</a:t>
            </a:r>
            <a:r>
              <a:rPr lang="en-US" sz="2000" dirty="0"/>
              <a:t> variable</a:t>
            </a:r>
          </a:p>
          <a:p>
            <a:r>
              <a:rPr lang="en-US" sz="2000" dirty="0"/>
              <a:t>%=	x %= 3		</a:t>
            </a:r>
            <a:r>
              <a:rPr lang="en-US" sz="2000" dirty="0" err="1"/>
              <a:t>Módulo</a:t>
            </a:r>
            <a:r>
              <a:rPr lang="en-US" sz="2000" dirty="0"/>
              <a:t> </a:t>
            </a:r>
            <a:r>
              <a:rPr lang="en-US" sz="2000" dirty="0" err="1"/>
              <a:t>misma</a:t>
            </a:r>
            <a:r>
              <a:rPr lang="en-US" sz="2000" dirty="0"/>
              <a:t> variable</a:t>
            </a:r>
          </a:p>
          <a:p>
            <a:r>
              <a:rPr lang="en-US" sz="2000" dirty="0"/>
              <a:t>++	x++ (++x)	</a:t>
            </a:r>
            <a:r>
              <a:rPr lang="en-US" sz="2000" dirty="0" err="1"/>
              <a:t>Incremento</a:t>
            </a:r>
            <a:r>
              <a:rPr lang="en-US" sz="2000" dirty="0"/>
              <a:t> </a:t>
            </a:r>
            <a:r>
              <a:rPr lang="en-US" sz="2000" dirty="0" err="1"/>
              <a:t>en</a:t>
            </a:r>
            <a:r>
              <a:rPr lang="en-US" sz="2000" dirty="0"/>
              <a:t> </a:t>
            </a:r>
            <a:r>
              <a:rPr lang="en-US" sz="2000" dirty="0" err="1"/>
              <a:t>uno</a:t>
            </a:r>
            <a:endParaRPr lang="en-US" sz="2000" dirty="0"/>
          </a:p>
          <a:p>
            <a:r>
              <a:rPr lang="en-US" sz="2000" dirty="0"/>
              <a:t>--	x– (--x)		</a:t>
            </a:r>
            <a:r>
              <a:rPr lang="en-US" sz="2000" dirty="0" err="1"/>
              <a:t>Decremento</a:t>
            </a:r>
            <a:r>
              <a:rPr lang="en-US" sz="2000" dirty="0"/>
              <a:t> </a:t>
            </a:r>
            <a:r>
              <a:rPr lang="en-US" sz="2000" dirty="0" err="1"/>
              <a:t>en</a:t>
            </a:r>
            <a:r>
              <a:rPr lang="en-US" sz="2000" dirty="0"/>
              <a:t> </a:t>
            </a:r>
            <a:r>
              <a:rPr lang="en-US" sz="2000" dirty="0" err="1"/>
              <a:t>uno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71587092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Los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operadores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aritméticos</a:t>
            </a:r>
            <a:b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(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regulares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)</a:t>
            </a:r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3F64A604-DC01-1640-84AD-0011535EB5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4796" y="428626"/>
            <a:ext cx="48641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4400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Los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operadores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aritméticos</a:t>
            </a:r>
            <a:b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(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abreviados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)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B14E1FF2-8579-B244-8274-4F519BD047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3536" y="171162"/>
            <a:ext cx="4864100" cy="3733800"/>
          </a:xfrm>
          <a:prstGeom prst="rect">
            <a:avLst/>
          </a:prstGeom>
        </p:spPr>
      </p:pic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1D48BC5C-30F1-274A-B357-07BF6886A2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8000" y="3041938"/>
            <a:ext cx="3225800" cy="364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61066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La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clase</a:t>
            </a:r>
            <a:r>
              <a:rPr lang="en-US" sz="3200" dirty="0">
                <a:solidFill>
                  <a:srgbClr val="FFFFFF"/>
                </a:solidFill>
              </a:rPr>
              <a:t> </a:t>
            </a:r>
            <a:r>
              <a:rPr lang="en-US" sz="3200" dirty="0" err="1">
                <a:solidFill>
                  <a:srgbClr val="FFFFFF"/>
                </a:solidFill>
              </a:rPr>
              <a:t>System.Math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7DB74C2D-2019-E14E-916F-FE427E40E4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2747" y="449289"/>
            <a:ext cx="5524500" cy="568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48243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Las </a:t>
            </a:r>
            <a:r>
              <a:rPr lang="en-US" sz="3200" dirty="0" err="1">
                <a:solidFill>
                  <a:srgbClr val="FFFFFF"/>
                </a:solidFill>
              </a:rPr>
              <a:t>construcciones</a:t>
            </a:r>
            <a:r>
              <a:rPr lang="en-US" sz="3200" dirty="0">
                <a:solidFill>
                  <a:srgbClr val="FFFFFF"/>
                </a:solidFill>
              </a:rPr>
              <a:t> de </a:t>
            </a:r>
            <a:r>
              <a:rPr lang="en-US" sz="3200" dirty="0" err="1">
                <a:solidFill>
                  <a:srgbClr val="FFFFFF"/>
                </a:solidFill>
              </a:rPr>
              <a:t>iteración</a:t>
            </a:r>
            <a:r>
              <a:rPr lang="en-US" sz="3200" dirty="0">
                <a:solidFill>
                  <a:srgbClr val="FFFFFF"/>
                </a:solidFill>
              </a:rPr>
              <a:t> o loops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87FDE0-D221-5344-AE76-795D3CD93923}"/>
              </a:ext>
            </a:extLst>
          </p:cNvPr>
          <p:cNvSpPr txBox="1"/>
          <p:nvPr/>
        </p:nvSpPr>
        <p:spPr>
          <a:xfrm>
            <a:off x="5637553" y="1700213"/>
            <a:ext cx="362762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800" dirty="0"/>
              <a:t> for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800" dirty="0"/>
              <a:t> foreach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800" dirty="0"/>
              <a:t> while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800" dirty="0"/>
              <a:t> do while</a:t>
            </a:r>
          </a:p>
        </p:txBody>
      </p:sp>
    </p:spTree>
    <p:extLst>
      <p:ext uri="{BB962C8B-B14F-4D97-AF65-F5344CB8AC3E}">
        <p14:creationId xmlns:p14="http://schemas.microsoft.com/office/powerpoint/2010/main" val="158995070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for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B7EAA950-0D0E-DC4A-9A61-31B4730AB1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7874" y="171162"/>
            <a:ext cx="4483100" cy="614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0011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130437-9893-E446-B58E-4868FFF18F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 err="1">
                <a:solidFill>
                  <a:srgbClr val="FFFFFF"/>
                </a:solidFill>
              </a:rPr>
              <a:t>Usando</a:t>
            </a:r>
            <a:r>
              <a:rPr lang="en-US" sz="3200" dirty="0">
                <a:solidFill>
                  <a:srgbClr val="FFFFFF"/>
                </a:solidFill>
              </a:rPr>
              <a:t> Namespaces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0838EF93-7833-1B48-BE8F-CC5E97D617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1936" y="370541"/>
            <a:ext cx="4743076" cy="6048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76147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for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E40C7681-0803-4144-8E7F-42C4AEE8DB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6225" y="419100"/>
            <a:ext cx="7531100" cy="601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21956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foreach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5F797258-1721-B24A-9B3B-CA68ED275D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6225" y="434976"/>
            <a:ext cx="7928566" cy="593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85002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while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2C258272-9051-CA4B-91BC-F2D450C831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6225" y="539750"/>
            <a:ext cx="7886035" cy="577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63545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while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F5B4A702-3D41-894D-9C71-D78EB7FA77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4423" y="355600"/>
            <a:ext cx="5072469" cy="614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34071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do while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354759D5-1D06-EB48-A51C-313BF795D8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5093" y="355600"/>
            <a:ext cx="4559300" cy="614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84293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Arrays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8669E227-4F2D-A140-98BF-E92E0DD78B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8770" y="672787"/>
            <a:ext cx="4013200" cy="509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2460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Arrays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65B39FF7-06F8-1944-A5BE-9CCDA2B99F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6015" y="473076"/>
            <a:ext cx="6388100" cy="585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07400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Arrays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342910E2-094D-F24D-8F60-222370D258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3358" y="703964"/>
            <a:ext cx="6502400" cy="506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86105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Arrays</a:t>
            </a:r>
            <a:br>
              <a:rPr lang="en-US" sz="3200" dirty="0">
                <a:solidFill>
                  <a:srgbClr val="FFFFFF"/>
                </a:solidFill>
              </a:rPr>
            </a:br>
            <a:r>
              <a:rPr lang="en-US" sz="3200" dirty="0" err="1">
                <a:solidFill>
                  <a:srgbClr val="FFFFFF"/>
                </a:solidFill>
              </a:rPr>
              <a:t>Declaración</a:t>
            </a:r>
            <a:r>
              <a:rPr lang="en-US" sz="3200" dirty="0">
                <a:solidFill>
                  <a:srgbClr val="FFFFFF"/>
                </a:solidFill>
              </a:rPr>
              <a:t> con </a:t>
            </a:r>
            <a:r>
              <a:rPr lang="en-US" sz="3200" dirty="0" err="1">
                <a:solidFill>
                  <a:srgbClr val="FFFFFF"/>
                </a:solidFill>
              </a:rPr>
              <a:t>inicializador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7CE76BAB-8129-7D4F-9B73-BB84CC2A49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5482" y="346076"/>
            <a:ext cx="5905500" cy="610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80061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Arrays</a:t>
            </a:r>
            <a:br>
              <a:rPr lang="en-US" sz="3200" dirty="0">
                <a:solidFill>
                  <a:srgbClr val="FFFFFF"/>
                </a:solidFill>
              </a:rPr>
            </a:br>
            <a:r>
              <a:rPr lang="en-US" sz="3200" dirty="0" err="1">
                <a:solidFill>
                  <a:srgbClr val="FFFFFF"/>
                </a:solidFill>
              </a:rPr>
              <a:t>Declaración</a:t>
            </a:r>
            <a:r>
              <a:rPr lang="en-US" sz="3200" dirty="0">
                <a:solidFill>
                  <a:srgbClr val="FFFFFF"/>
                </a:solidFill>
              </a:rPr>
              <a:t> </a:t>
            </a:r>
            <a:r>
              <a:rPr lang="en-US" sz="3200" dirty="0" err="1">
                <a:solidFill>
                  <a:srgbClr val="FFFFFF"/>
                </a:solidFill>
              </a:rPr>
              <a:t>implícita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68E65224-A24C-E646-9F48-7DD02F645B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7611" y="581099"/>
            <a:ext cx="7531100" cy="527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4201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130437-9893-E446-B58E-4868FFF18F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Arrays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39A623-73AA-8149-8F77-42FA9AF3C4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7933" y="986432"/>
            <a:ext cx="7347537" cy="4886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88818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Arrays</a:t>
            </a:r>
            <a:br>
              <a:rPr lang="en-US" sz="3200" dirty="0">
                <a:solidFill>
                  <a:srgbClr val="FFFFFF"/>
                </a:solidFill>
              </a:rPr>
            </a:br>
            <a:r>
              <a:rPr lang="en-US" sz="3200" dirty="0">
                <a:solidFill>
                  <a:srgbClr val="FFFFFF"/>
                </a:solidFill>
              </a:rPr>
              <a:t>de Objects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886E22AB-F4AB-5647-AFA8-F3CA10BBE7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9174" y="790576"/>
            <a:ext cx="6578600" cy="521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74799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Arrays</a:t>
            </a:r>
            <a:br>
              <a:rPr lang="en-US" sz="2400" dirty="0">
                <a:solidFill>
                  <a:srgbClr val="FFFFFF"/>
                </a:solidFill>
              </a:rPr>
            </a:br>
            <a:r>
              <a:rPr lang="en-US" sz="2400" dirty="0" err="1">
                <a:solidFill>
                  <a:srgbClr val="FFFFFF"/>
                </a:solidFill>
              </a:rPr>
              <a:t>Multidimensionales</a:t>
            </a:r>
            <a:endParaRPr lang="en-US" sz="2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A585936F-236C-4C4C-9A18-02FDB20874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0474" y="549276"/>
            <a:ext cx="6096000" cy="570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22520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La </a:t>
            </a:r>
            <a:r>
              <a:rPr lang="en-US" sz="3200" dirty="0" err="1">
                <a:solidFill>
                  <a:srgbClr val="FFFFFF"/>
                </a:solidFill>
              </a:rPr>
              <a:t>clase</a:t>
            </a:r>
            <a:r>
              <a:rPr lang="en-US" sz="3200" dirty="0">
                <a:solidFill>
                  <a:srgbClr val="FFFFFF"/>
                </a:solidFill>
              </a:rPr>
              <a:t> </a:t>
            </a:r>
            <a:br>
              <a:rPr lang="en-US" sz="3200" dirty="0">
                <a:solidFill>
                  <a:srgbClr val="FFFFFF"/>
                </a:solidFill>
              </a:rPr>
            </a:br>
            <a:r>
              <a:rPr lang="en-US" sz="3200" dirty="0" err="1">
                <a:solidFill>
                  <a:srgbClr val="FFFFFF"/>
                </a:solidFill>
              </a:rPr>
              <a:t>System.Array</a:t>
            </a:r>
            <a:endParaRPr lang="en-US" sz="2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799D583C-217E-9B49-97EC-CAD68817BD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4123" y="3027429"/>
            <a:ext cx="8959702" cy="3451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6106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La </a:t>
            </a:r>
            <a:r>
              <a:rPr lang="en-US" sz="3200" dirty="0" err="1">
                <a:solidFill>
                  <a:srgbClr val="FFFFFF"/>
                </a:solidFill>
              </a:rPr>
              <a:t>clase</a:t>
            </a:r>
            <a:r>
              <a:rPr lang="en-US" sz="3200" dirty="0">
                <a:solidFill>
                  <a:srgbClr val="FFFFFF"/>
                </a:solidFill>
              </a:rPr>
              <a:t> </a:t>
            </a:r>
            <a:br>
              <a:rPr lang="en-US" sz="3200" dirty="0">
                <a:solidFill>
                  <a:srgbClr val="FFFFFF"/>
                </a:solidFill>
              </a:rPr>
            </a:br>
            <a:r>
              <a:rPr lang="en-US" sz="3200" dirty="0" err="1">
                <a:solidFill>
                  <a:srgbClr val="FFFFFF"/>
                </a:solidFill>
              </a:rPr>
              <a:t>System.Array</a:t>
            </a:r>
            <a:endParaRPr lang="en-US" sz="2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F7B08448-C04A-4545-93EB-07FA1978AD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7824" y="367864"/>
            <a:ext cx="6271880" cy="5705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68271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Métodos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endParaRPr lang="en-US" sz="2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75E5C9B1-5247-564C-86CF-B311E1F735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2539" y="850463"/>
            <a:ext cx="5788646" cy="4912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64649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dirty="0" err="1">
                <a:solidFill>
                  <a:srgbClr val="FFFFFF"/>
                </a:solidFill>
              </a:rPr>
              <a:t>Clase</a:t>
            </a:r>
            <a:r>
              <a:rPr lang="en-US" sz="3200" dirty="0">
                <a:solidFill>
                  <a:srgbClr val="FFFFFF"/>
                </a:solidFill>
              </a:rPr>
              <a:t> static  </a:t>
            </a:r>
            <a:br>
              <a:rPr lang="en-US" sz="3200" dirty="0">
                <a:solidFill>
                  <a:srgbClr val="FFFFFF"/>
                </a:solidFill>
              </a:rPr>
            </a:br>
            <a:r>
              <a:rPr lang="en-US" sz="3200" dirty="0">
                <a:solidFill>
                  <a:srgbClr val="FFFFFF"/>
                </a:solidFill>
              </a:rPr>
              <a:t>y</a:t>
            </a:r>
            <a:br>
              <a:rPr lang="en-US" sz="3200" dirty="0">
                <a:solidFill>
                  <a:srgbClr val="FFFFFF"/>
                </a:solidFill>
              </a:rPr>
            </a:br>
            <a:r>
              <a:rPr lang="en-US" sz="3200" dirty="0" err="1">
                <a:solidFill>
                  <a:srgbClr val="FFFFFF"/>
                </a:solidFill>
              </a:rPr>
              <a:t>métodos</a:t>
            </a:r>
            <a:r>
              <a:rPr lang="en-US" sz="3200" dirty="0">
                <a:solidFill>
                  <a:srgbClr val="FFFFFF"/>
                </a:solidFill>
              </a:rPr>
              <a:t> static 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endParaRPr lang="en-US" sz="2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C5026EF4-63F9-3A42-B1CF-F0E209A32C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9920" y="224170"/>
            <a:ext cx="4203700" cy="3606800"/>
          </a:xfrm>
          <a:prstGeom prst="rect">
            <a:avLst/>
          </a:prstGeom>
        </p:spPr>
      </p:pic>
      <p:pic>
        <p:nvPicPr>
          <p:cNvPr id="7" name="Picture 6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545259E9-FFD6-104E-95DC-2AA84DD369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9920" y="3429000"/>
            <a:ext cx="3873500" cy="2717800"/>
          </a:xfrm>
          <a:prstGeom prst="rect">
            <a:avLst/>
          </a:prstGeom>
        </p:spPr>
      </p:pic>
      <p:pic>
        <p:nvPicPr>
          <p:cNvPr id="14" name="Picture 13" descr="A screenshot of a cell phone&#10;&#10;Description automatically generated">
            <a:extLst>
              <a:ext uri="{FF2B5EF4-FFF2-40B4-BE49-F238E27FC236}">
                <a16:creationId xmlns:a16="http://schemas.microsoft.com/office/drawing/2014/main" id="{4CA26A65-803C-DC4C-9AFF-E804448CFA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22340" y="4959868"/>
            <a:ext cx="1917700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75635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dirty="0" err="1">
                <a:solidFill>
                  <a:srgbClr val="FFFFFF"/>
                </a:solidFill>
              </a:rPr>
              <a:t>Métodos</a:t>
            </a:r>
            <a:r>
              <a:rPr lang="en-US" sz="3200" dirty="0">
                <a:solidFill>
                  <a:srgbClr val="FFFFFF"/>
                </a:solidFill>
              </a:rPr>
              <a:t> con ”expression-bodied”  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endParaRPr lang="en-US" sz="2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F343D8D7-E754-0B4C-BAB2-7A74D4C865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3722" y="714376"/>
            <a:ext cx="7150100" cy="537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14938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dirty="0" err="1">
                <a:solidFill>
                  <a:srgbClr val="FFFFFF"/>
                </a:solidFill>
              </a:rPr>
              <a:t>Métodos</a:t>
            </a:r>
            <a:br>
              <a:rPr lang="en-US" sz="3200" dirty="0">
                <a:solidFill>
                  <a:srgbClr val="FFFFFF"/>
                </a:solidFill>
              </a:rPr>
            </a:br>
            <a:r>
              <a:rPr lang="en-US" sz="3200" dirty="0" err="1">
                <a:solidFill>
                  <a:srgbClr val="FFFFFF"/>
                </a:solidFill>
              </a:rPr>
              <a:t>Parámetros</a:t>
            </a:r>
            <a:r>
              <a:rPr lang="en-US" sz="3200" dirty="0">
                <a:solidFill>
                  <a:srgbClr val="FFFFFF"/>
                </a:solidFill>
              </a:rPr>
              <a:t> y </a:t>
            </a:r>
            <a:r>
              <a:rPr lang="en-US" sz="3200" dirty="0" err="1">
                <a:solidFill>
                  <a:srgbClr val="FFFFFF"/>
                </a:solidFill>
              </a:rPr>
              <a:t>Argumentos</a:t>
            </a:r>
            <a:r>
              <a:rPr lang="en-US" sz="3200" dirty="0">
                <a:solidFill>
                  <a:srgbClr val="FFFFFF"/>
                </a:solidFill>
              </a:rPr>
              <a:t>   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endParaRPr lang="en-US" sz="2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9D0D4B09-57B3-1449-ACB4-BC3D52103E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3700" y="520087"/>
            <a:ext cx="7150100" cy="544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57064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dirty="0" err="1">
                <a:solidFill>
                  <a:srgbClr val="FFFFFF"/>
                </a:solidFill>
              </a:rPr>
              <a:t>Métodos</a:t>
            </a:r>
            <a:br>
              <a:rPr lang="en-US" sz="3200" dirty="0">
                <a:solidFill>
                  <a:srgbClr val="FFFFFF"/>
                </a:solidFill>
              </a:rPr>
            </a:br>
            <a:r>
              <a:rPr lang="en-US" sz="3200" dirty="0" err="1">
                <a:solidFill>
                  <a:srgbClr val="FFFFFF"/>
                </a:solidFill>
              </a:rPr>
              <a:t>Pasando</a:t>
            </a:r>
            <a:r>
              <a:rPr lang="en-US" sz="3200" dirty="0">
                <a:solidFill>
                  <a:srgbClr val="FFFFFF"/>
                </a:solidFill>
              </a:rPr>
              <a:t> </a:t>
            </a:r>
            <a:r>
              <a:rPr lang="en-US" sz="3200" dirty="0" err="1">
                <a:solidFill>
                  <a:srgbClr val="FFFFFF"/>
                </a:solidFill>
              </a:rPr>
              <a:t>por</a:t>
            </a:r>
            <a:r>
              <a:rPr lang="en-US" sz="3200" dirty="0">
                <a:solidFill>
                  <a:srgbClr val="FFFFFF"/>
                </a:solidFill>
              </a:rPr>
              <a:t> valor</a:t>
            </a:r>
            <a:br>
              <a:rPr lang="en-US" sz="3200" dirty="0">
                <a:solidFill>
                  <a:srgbClr val="FFFFFF"/>
                </a:solidFill>
              </a:rPr>
            </a:br>
            <a:endParaRPr lang="en-US" sz="2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B9211A43-AEEB-0E44-A01D-57B28CC454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5970" y="633524"/>
            <a:ext cx="5003800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93673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dirty="0" err="1">
                <a:solidFill>
                  <a:srgbClr val="FFFFFF"/>
                </a:solidFill>
              </a:rPr>
              <a:t>Métodos</a:t>
            </a:r>
            <a:br>
              <a:rPr lang="en-US" sz="3200" dirty="0">
                <a:solidFill>
                  <a:srgbClr val="FFFFFF"/>
                </a:solidFill>
              </a:rPr>
            </a:br>
            <a:r>
              <a:rPr lang="en-US" sz="3200" dirty="0" err="1">
                <a:solidFill>
                  <a:srgbClr val="FFFFFF"/>
                </a:solidFill>
              </a:rPr>
              <a:t>Pasando</a:t>
            </a:r>
            <a:r>
              <a:rPr lang="en-US" sz="3200" dirty="0">
                <a:solidFill>
                  <a:srgbClr val="FFFFFF"/>
                </a:solidFill>
              </a:rPr>
              <a:t> </a:t>
            </a:r>
            <a:r>
              <a:rPr lang="en-US" sz="3200" dirty="0" err="1">
                <a:solidFill>
                  <a:srgbClr val="FFFFFF"/>
                </a:solidFill>
              </a:rPr>
              <a:t>por</a:t>
            </a:r>
            <a:r>
              <a:rPr lang="en-US" sz="3200" dirty="0">
                <a:solidFill>
                  <a:srgbClr val="FFFFFF"/>
                </a:solidFill>
              </a:rPr>
              <a:t> </a:t>
            </a:r>
            <a:r>
              <a:rPr lang="en-US" sz="3200" dirty="0" err="1">
                <a:solidFill>
                  <a:srgbClr val="FFFFFF"/>
                </a:solidFill>
              </a:rPr>
              <a:t>referencia</a:t>
            </a:r>
            <a:br>
              <a:rPr lang="en-US" sz="3200" dirty="0">
                <a:solidFill>
                  <a:srgbClr val="FFFFFF"/>
                </a:solidFill>
              </a:rPr>
            </a:br>
            <a:endParaRPr lang="en-US" sz="2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70E9FF29-AA7E-3142-8942-B542C13F2E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9855" y="739848"/>
            <a:ext cx="5702300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8537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B2C8EE-5AF9-D149-A8CD-55E6D8874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Barriendo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un Array con foreach	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38A9C9-D989-7749-ADD6-CCE2A8EE7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9094" y="640080"/>
            <a:ext cx="7245215" cy="5578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62156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dirty="0" err="1">
                <a:solidFill>
                  <a:srgbClr val="FFFFFF"/>
                </a:solidFill>
              </a:rPr>
              <a:t>Métodos</a:t>
            </a:r>
            <a:br>
              <a:rPr lang="en-US" sz="3200" dirty="0">
                <a:solidFill>
                  <a:srgbClr val="FFFFFF"/>
                </a:solidFill>
              </a:rPr>
            </a:br>
            <a:r>
              <a:rPr lang="en-US" sz="3200" dirty="0" err="1">
                <a:solidFill>
                  <a:srgbClr val="FFFFFF"/>
                </a:solidFill>
              </a:rPr>
              <a:t>Parámetros</a:t>
            </a:r>
            <a:r>
              <a:rPr lang="en-US" sz="3200" dirty="0">
                <a:solidFill>
                  <a:srgbClr val="FFFFFF"/>
                </a:solidFill>
              </a:rPr>
              <a:t> (</a:t>
            </a:r>
            <a:r>
              <a:rPr lang="en-US" sz="3200" dirty="0" err="1">
                <a:solidFill>
                  <a:srgbClr val="FFFFFF"/>
                </a:solidFill>
              </a:rPr>
              <a:t>resultados</a:t>
            </a:r>
            <a:r>
              <a:rPr lang="en-US" sz="3200" dirty="0">
                <a:solidFill>
                  <a:srgbClr val="FFFFFF"/>
                </a:solidFill>
              </a:rPr>
              <a:t> multiples)</a:t>
            </a:r>
            <a:br>
              <a:rPr lang="en-US" sz="3200" dirty="0">
                <a:solidFill>
                  <a:srgbClr val="FFFFFF"/>
                </a:solidFill>
              </a:rPr>
            </a:br>
            <a:endParaRPr lang="en-US" sz="2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90A6147C-2E7C-8D48-A2D2-CC81B2582C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8025" y="809115"/>
            <a:ext cx="7035800" cy="471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52864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dirty="0" err="1">
                <a:solidFill>
                  <a:srgbClr val="FFFFFF"/>
                </a:solidFill>
              </a:rPr>
              <a:t>Métodos</a:t>
            </a:r>
            <a:br>
              <a:rPr lang="en-US" sz="3200" dirty="0">
                <a:solidFill>
                  <a:srgbClr val="FFFFFF"/>
                </a:solidFill>
              </a:rPr>
            </a:br>
            <a:r>
              <a:rPr lang="en-US" sz="3200" dirty="0" err="1">
                <a:solidFill>
                  <a:srgbClr val="FFFFFF"/>
                </a:solidFill>
              </a:rPr>
              <a:t>Parámetros</a:t>
            </a:r>
            <a:r>
              <a:rPr lang="en-US" sz="3200" dirty="0">
                <a:solidFill>
                  <a:srgbClr val="FFFFFF"/>
                </a:solidFill>
              </a:rPr>
              <a:t> de </a:t>
            </a:r>
            <a:r>
              <a:rPr lang="en-US" sz="3200" dirty="0" err="1">
                <a:solidFill>
                  <a:srgbClr val="FFFFFF"/>
                </a:solidFill>
              </a:rPr>
              <a:t>descarte</a:t>
            </a:r>
            <a:br>
              <a:rPr lang="en-US" sz="3200" dirty="0">
                <a:solidFill>
                  <a:srgbClr val="FFFFFF"/>
                </a:solidFill>
              </a:rPr>
            </a:br>
            <a:endParaRPr lang="en-US" sz="2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56CEA5E3-6519-A84D-A21B-CA88D5D7CF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6400" y="1044576"/>
            <a:ext cx="7137400" cy="471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18053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dirty="0" err="1">
                <a:solidFill>
                  <a:srgbClr val="FFFFFF"/>
                </a:solidFill>
              </a:rPr>
              <a:t>Métodos</a:t>
            </a:r>
            <a:br>
              <a:rPr lang="en-US" sz="3200" dirty="0">
                <a:solidFill>
                  <a:srgbClr val="FFFFFF"/>
                </a:solidFill>
              </a:rPr>
            </a:br>
            <a:r>
              <a:rPr lang="en-US" sz="3200" dirty="0" err="1">
                <a:solidFill>
                  <a:srgbClr val="FFFFFF"/>
                </a:solidFill>
              </a:rPr>
              <a:t>params</a:t>
            </a:r>
            <a:r>
              <a:rPr lang="en-US" sz="3200" dirty="0">
                <a:solidFill>
                  <a:srgbClr val="FFFFFF"/>
                </a:solidFill>
              </a:rPr>
              <a:t> (</a:t>
            </a:r>
            <a:r>
              <a:rPr lang="en-US" sz="3200" dirty="0" err="1">
                <a:solidFill>
                  <a:srgbClr val="FFFFFF"/>
                </a:solidFill>
              </a:rPr>
              <a:t>parámetros</a:t>
            </a:r>
            <a:r>
              <a:rPr lang="en-US" sz="3200" dirty="0">
                <a:solidFill>
                  <a:srgbClr val="FFFFFF"/>
                </a:solidFill>
              </a:rPr>
              <a:t> </a:t>
            </a:r>
            <a:r>
              <a:rPr lang="en-US" sz="3200" dirty="0" err="1">
                <a:solidFill>
                  <a:srgbClr val="FFFFFF"/>
                </a:solidFill>
              </a:rPr>
              <a:t>cantidad</a:t>
            </a:r>
            <a:r>
              <a:rPr lang="en-US" sz="3200" dirty="0">
                <a:solidFill>
                  <a:srgbClr val="FFFFFF"/>
                </a:solidFill>
              </a:rPr>
              <a:t> variable)</a:t>
            </a:r>
            <a:br>
              <a:rPr lang="en-US" sz="3200" dirty="0">
                <a:solidFill>
                  <a:srgbClr val="FFFFFF"/>
                </a:solidFill>
              </a:rPr>
            </a:br>
            <a:endParaRPr lang="en-US" sz="2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083DD90F-F55F-114A-84D2-08681EDBC5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3202" y="872910"/>
            <a:ext cx="8178798" cy="448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97442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dirty="0" err="1">
                <a:solidFill>
                  <a:srgbClr val="FFFFFF"/>
                </a:solidFill>
              </a:rPr>
              <a:t>Métodos</a:t>
            </a:r>
            <a:br>
              <a:rPr lang="en-US" sz="3200" dirty="0">
                <a:solidFill>
                  <a:srgbClr val="FFFFFF"/>
                </a:solidFill>
              </a:rPr>
            </a:br>
            <a:r>
              <a:rPr lang="en-US" sz="3200" dirty="0" err="1">
                <a:solidFill>
                  <a:srgbClr val="FFFFFF"/>
                </a:solidFill>
              </a:rPr>
              <a:t>Parámetros</a:t>
            </a:r>
            <a:r>
              <a:rPr lang="en-US" sz="3200" dirty="0">
                <a:solidFill>
                  <a:srgbClr val="FFFFFF"/>
                </a:solidFill>
              </a:rPr>
              <a:t> </a:t>
            </a:r>
            <a:r>
              <a:rPr lang="en-US" sz="3200" dirty="0" err="1">
                <a:solidFill>
                  <a:srgbClr val="FFFFFF"/>
                </a:solidFill>
              </a:rPr>
              <a:t>opcionales</a:t>
            </a:r>
            <a:endParaRPr lang="en-US" sz="2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5044BF1C-93AC-AC43-9052-30E86BCB81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2425" y="1378836"/>
            <a:ext cx="7391400" cy="448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8332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dirty="0" err="1">
                <a:solidFill>
                  <a:srgbClr val="FFFFFF"/>
                </a:solidFill>
              </a:rPr>
              <a:t>Métodos</a:t>
            </a:r>
            <a:br>
              <a:rPr lang="en-US" sz="3200" dirty="0">
                <a:solidFill>
                  <a:srgbClr val="FFFFFF"/>
                </a:solidFill>
              </a:rPr>
            </a:br>
            <a:r>
              <a:rPr lang="en-US" sz="3200" dirty="0" err="1">
                <a:solidFill>
                  <a:srgbClr val="FFFFFF"/>
                </a:solidFill>
              </a:rPr>
              <a:t>Argumentos</a:t>
            </a:r>
            <a:r>
              <a:rPr lang="en-US" sz="3200" dirty="0">
                <a:solidFill>
                  <a:srgbClr val="FFFFFF"/>
                </a:solidFill>
              </a:rPr>
              <a:t> </a:t>
            </a:r>
            <a:r>
              <a:rPr lang="en-US" sz="3200" dirty="0" err="1">
                <a:solidFill>
                  <a:srgbClr val="FFFFFF"/>
                </a:solidFill>
              </a:rPr>
              <a:t>por</a:t>
            </a:r>
            <a:r>
              <a:rPr lang="en-US" sz="3200" dirty="0">
                <a:solidFill>
                  <a:srgbClr val="FFFFFF"/>
                </a:solidFill>
              </a:rPr>
              <a:t> </a:t>
            </a:r>
            <a:r>
              <a:rPr lang="en-US" sz="3200" dirty="0" err="1">
                <a:solidFill>
                  <a:srgbClr val="FFFFFF"/>
                </a:solidFill>
              </a:rPr>
              <a:t>nombre</a:t>
            </a:r>
            <a:endParaRPr lang="en-US" sz="2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61E7907A-331D-8A47-B76E-20E47781D1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6225" y="953534"/>
            <a:ext cx="7924800" cy="448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43539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dirty="0" err="1">
                <a:solidFill>
                  <a:srgbClr val="FFFFFF"/>
                </a:solidFill>
              </a:rPr>
              <a:t>Métodos</a:t>
            </a:r>
            <a:br>
              <a:rPr lang="en-US" sz="3200" dirty="0">
                <a:solidFill>
                  <a:srgbClr val="FFFFFF"/>
                </a:solidFill>
              </a:rPr>
            </a:br>
            <a:r>
              <a:rPr lang="en-US" sz="3200" dirty="0">
                <a:solidFill>
                  <a:srgbClr val="FFFFFF"/>
                </a:solidFill>
              </a:rPr>
              <a:t>(sin)</a:t>
            </a:r>
            <a:br>
              <a:rPr lang="en-US" sz="3200" dirty="0">
                <a:solidFill>
                  <a:srgbClr val="FFFFFF"/>
                </a:solidFill>
              </a:rPr>
            </a:br>
            <a:r>
              <a:rPr lang="en-US" sz="3200" dirty="0">
                <a:solidFill>
                  <a:srgbClr val="FFFFFF"/>
                </a:solidFill>
              </a:rPr>
              <a:t>Overloading</a:t>
            </a:r>
            <a:endParaRPr lang="en-US" sz="2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B2BFEEF8-F84E-8845-BB15-00ED50EEBB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4088" y="841376"/>
            <a:ext cx="7683500" cy="511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5265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dirty="0" err="1">
                <a:solidFill>
                  <a:srgbClr val="FFFFFF"/>
                </a:solidFill>
              </a:rPr>
              <a:t>Métodos</a:t>
            </a:r>
            <a:br>
              <a:rPr lang="en-US" sz="3200" dirty="0">
                <a:solidFill>
                  <a:srgbClr val="FFFFFF"/>
                </a:solidFill>
              </a:rPr>
            </a:br>
            <a:r>
              <a:rPr lang="en-US" sz="3200" dirty="0">
                <a:solidFill>
                  <a:srgbClr val="FFFFFF"/>
                </a:solidFill>
              </a:rPr>
              <a:t>Overloading</a:t>
            </a:r>
            <a:endParaRPr lang="en-US" sz="2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7C4B4A83-02CB-5844-A6C9-4237AFAB2A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3725" y="809626"/>
            <a:ext cx="715010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29530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dirty="0" err="1">
                <a:solidFill>
                  <a:srgbClr val="FFFFFF"/>
                </a:solidFill>
              </a:rPr>
              <a:t>enumeraciones</a:t>
            </a:r>
            <a:endParaRPr lang="en-US" sz="2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9BDAD2DF-96E8-ED4A-B1F6-7EAB447E16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7225" y="394734"/>
            <a:ext cx="7086600" cy="560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27694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dirty="0" err="1">
                <a:solidFill>
                  <a:srgbClr val="FFFFFF"/>
                </a:solidFill>
              </a:rPr>
              <a:t>enumeraciones</a:t>
            </a:r>
            <a:endParaRPr lang="en-US" sz="2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ADA6E171-B701-2246-B773-40B5706581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7225" y="600076"/>
            <a:ext cx="7086600" cy="560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3787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dirty="0" err="1">
                <a:solidFill>
                  <a:srgbClr val="FFFFFF"/>
                </a:solidFill>
              </a:rPr>
              <a:t>enumeraciones</a:t>
            </a:r>
            <a:endParaRPr lang="en-US" sz="2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86B7C88-B187-7A44-A6E2-4F504460E3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32" y="3620212"/>
            <a:ext cx="7200900" cy="1930400"/>
          </a:xfrm>
          <a:prstGeom prst="rect">
            <a:avLst/>
          </a:prstGeom>
        </p:spPr>
      </p:pic>
      <p:pic>
        <p:nvPicPr>
          <p:cNvPr id="18" name="Picture 17" descr="A screenshot of a cell phone&#10;&#10;Description automatically generated">
            <a:extLst>
              <a:ext uri="{FF2B5EF4-FFF2-40B4-BE49-F238E27FC236}">
                <a16:creationId xmlns:a16="http://schemas.microsoft.com/office/drawing/2014/main" id="{4032ECC6-E23F-E342-BC5B-B5FC71E3A8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3626" y="199840"/>
            <a:ext cx="3378200" cy="2514600"/>
          </a:xfrm>
          <a:prstGeom prst="rect">
            <a:avLst/>
          </a:prstGeom>
        </p:spPr>
      </p:pic>
      <p:pic>
        <p:nvPicPr>
          <p:cNvPr id="14" name="Picture 13" descr="A screenshot of a cell phone&#10;&#10;Description automatically generated">
            <a:extLst>
              <a:ext uri="{FF2B5EF4-FFF2-40B4-BE49-F238E27FC236}">
                <a16:creationId xmlns:a16="http://schemas.microsoft.com/office/drawing/2014/main" id="{7193796E-1ED9-C24A-B821-24B348B5FA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78832" y="199840"/>
            <a:ext cx="4735556" cy="3721100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4546EB02-AE3E-9644-8788-0366435347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78832" y="3851343"/>
            <a:ext cx="4083559" cy="264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9564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169</TotalTime>
  <Words>845</Words>
  <Application>Microsoft Macintosh PowerPoint</Application>
  <PresentationFormat>Widescreen</PresentationFormat>
  <Paragraphs>292</Paragraphs>
  <Slides>120</Slides>
  <Notes>87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120</vt:i4>
      </vt:variant>
    </vt:vector>
  </HeadingPairs>
  <TitlesOfParts>
    <vt:vector size="124" baseType="lpstr">
      <vt:lpstr>Arial</vt:lpstr>
      <vt:lpstr>Calibri</vt:lpstr>
      <vt:lpstr>Calibri Light</vt:lpstr>
      <vt:lpstr>Office Theme</vt:lpstr>
      <vt:lpstr>C# fácil de aprender</vt:lpstr>
      <vt:lpstr>Codificando en línea</vt:lpstr>
      <vt:lpstr>Try.net</vt:lpstr>
      <vt:lpstr>Características del lenguaje</vt:lpstr>
      <vt:lpstr>El método Main</vt:lpstr>
      <vt:lpstr>La clase System.Console</vt:lpstr>
      <vt:lpstr>Usando Namespaces</vt:lpstr>
      <vt:lpstr>Arrays</vt:lpstr>
      <vt:lpstr>Barriendo un Array con foreach </vt:lpstr>
      <vt:lpstr>Todas la variables son de algún tipo en C#</vt:lpstr>
      <vt:lpstr>Variables locales</vt:lpstr>
      <vt:lpstr>Scope de las variables locales</vt:lpstr>
      <vt:lpstr>Conflictos de scope en la declaración de variables</vt:lpstr>
      <vt:lpstr>Toda variable tiene que declararse antes de usarse</vt:lpstr>
      <vt:lpstr>Declarando los tipos de las variables explícitamente</vt:lpstr>
      <vt:lpstr>Compactando el código</vt:lpstr>
      <vt:lpstr>Los tipos nativos en C#</vt:lpstr>
      <vt:lpstr>Los tipos nativos más usados en C#</vt:lpstr>
      <vt:lpstr>Valores de Entorno: La clase Environment</vt:lpstr>
      <vt:lpstr>Encadenando strings</vt:lpstr>
      <vt:lpstr>El método String.Format</vt:lpstr>
      <vt:lpstr>Usando interpolación en strings</vt:lpstr>
      <vt:lpstr>Declarando e inicializando variables (default)</vt:lpstr>
      <vt:lpstr>Usando new para inicializar variables a sus valores default</vt:lpstr>
      <vt:lpstr>El tipo char para representar una letra y string para una o más letras</vt:lpstr>
      <vt:lpstr>Char es por dentro un número de 2 bytes. C# sigue las codificaciones estándares para mapear estos números a letras del alfabeto</vt:lpstr>
      <vt:lpstr>Usando ”using static” para usar métodos de clases estáticas directamente</vt:lpstr>
      <vt:lpstr>Strings como Arrays de chars</vt:lpstr>
      <vt:lpstr>Usando un entero como índice para recuperar elementos de un Array</vt:lpstr>
      <vt:lpstr>Barriendo un Array con el bloque ’for’</vt:lpstr>
      <vt:lpstr>Definiendo y llamando métodos</vt:lpstr>
      <vt:lpstr>Convirtiendo valores de Strings a otros tipos</vt:lpstr>
      <vt:lpstr>La estructura ‘DateTime’ para trabajar con fechas y horas </vt:lpstr>
      <vt:lpstr>La estructura ‘DateTime’ para trabajar con fechas y horas. Traduciendo a español </vt:lpstr>
      <vt:lpstr>Fecha y hora del Sistema: DateTime.Now</vt:lpstr>
      <vt:lpstr>Trabajando con lapsos de tiempo: TimeSpan</vt:lpstr>
      <vt:lpstr>Trabajando con Strings</vt:lpstr>
      <vt:lpstr>Trabajando con Strings</vt:lpstr>
      <vt:lpstr>Separando las partes de una oración con String.Split</vt:lpstr>
      <vt:lpstr>Concatenando Strings</vt:lpstr>
      <vt:lpstr>Carácteres de Escape</vt:lpstr>
      <vt:lpstr>Carácteres de Escape</vt:lpstr>
      <vt:lpstr>Verbatin Strings</vt:lpstr>
      <vt:lpstr>Strings son inmutables</vt:lpstr>
      <vt:lpstr>Casting. Convirtiendo Tipos</vt:lpstr>
      <vt:lpstr>Casting. Convirtiendo Tipos</vt:lpstr>
      <vt:lpstr>Variables deben declararse al tipo al que pertenecen antes de usarse</vt:lpstr>
      <vt:lpstr>Variables deben declararse al tipo al que pertenecen antes de usarse</vt:lpstr>
      <vt:lpstr>Las variables una vez declaradas no pueden recibir valores de otros tipos</vt:lpstr>
      <vt:lpstr>Las variables pueden declararse implícitamente</vt:lpstr>
      <vt:lpstr>Las variables pueden declararse implícitamente</vt:lpstr>
      <vt:lpstr>Las variables pueden declararse implícitamente</vt:lpstr>
      <vt:lpstr>Los operadores relacionales y de igualdad</vt:lpstr>
      <vt:lpstr>Los operadores relacionales y de igualdad</vt:lpstr>
      <vt:lpstr>Las construcciones de decisión</vt:lpstr>
      <vt:lpstr>If/else</vt:lpstr>
      <vt:lpstr>If/else</vt:lpstr>
      <vt:lpstr>If/else if/else</vt:lpstr>
      <vt:lpstr>Los operadores lógicos</vt:lpstr>
      <vt:lpstr>Los operadores lógicos</vt:lpstr>
      <vt:lpstr>El operador condicional </vt:lpstr>
      <vt:lpstr>El operador condicional ? :</vt:lpstr>
      <vt:lpstr>switch</vt:lpstr>
      <vt:lpstr>Los operadores aritméticos</vt:lpstr>
      <vt:lpstr>Los operadores aritméticos (regulares)</vt:lpstr>
      <vt:lpstr>Los operadores aritméticos (abreviados)</vt:lpstr>
      <vt:lpstr>La clase System.Math</vt:lpstr>
      <vt:lpstr>Las construcciones de iteración o loops</vt:lpstr>
      <vt:lpstr>for</vt:lpstr>
      <vt:lpstr>for</vt:lpstr>
      <vt:lpstr>foreach</vt:lpstr>
      <vt:lpstr>while</vt:lpstr>
      <vt:lpstr>while</vt:lpstr>
      <vt:lpstr>do while</vt:lpstr>
      <vt:lpstr>Arrays</vt:lpstr>
      <vt:lpstr>Arrays</vt:lpstr>
      <vt:lpstr>Arrays</vt:lpstr>
      <vt:lpstr>Arrays Declaración con inicializador</vt:lpstr>
      <vt:lpstr>Arrays Declaración implícita</vt:lpstr>
      <vt:lpstr>Arrays de Objects</vt:lpstr>
      <vt:lpstr>Arrays Multidimensionales</vt:lpstr>
      <vt:lpstr>La clase  System.Array</vt:lpstr>
      <vt:lpstr>La clase  System.Array</vt:lpstr>
      <vt:lpstr>Métodos </vt:lpstr>
      <vt:lpstr>Clase static   y métodos static  </vt:lpstr>
      <vt:lpstr>Métodos con ”expression-bodied”   </vt:lpstr>
      <vt:lpstr>Métodos Parámetros y Argumentos    </vt:lpstr>
      <vt:lpstr>Métodos Pasando por valor </vt:lpstr>
      <vt:lpstr>Métodos Pasando por referencia </vt:lpstr>
      <vt:lpstr>Métodos Parámetros (resultados multiples) </vt:lpstr>
      <vt:lpstr>Métodos Parámetros de descarte </vt:lpstr>
      <vt:lpstr>Métodos params (parámetros cantidad variable) </vt:lpstr>
      <vt:lpstr>Métodos Parámetros opcionales</vt:lpstr>
      <vt:lpstr>Métodos Argumentos por nombre</vt:lpstr>
      <vt:lpstr>Métodos (sin) Overloading</vt:lpstr>
      <vt:lpstr>Métodos Overloading</vt:lpstr>
      <vt:lpstr>enumeraciones</vt:lpstr>
      <vt:lpstr>enumeraciones</vt:lpstr>
      <vt:lpstr>enumeraciones</vt:lpstr>
      <vt:lpstr>enumeraciones (se almacena como número)</vt:lpstr>
      <vt:lpstr>enumeraciones (Parse)</vt:lpstr>
      <vt:lpstr>structs</vt:lpstr>
      <vt:lpstr>structs (Constructor por defecto)</vt:lpstr>
      <vt:lpstr>structs (Usando new)</vt:lpstr>
      <vt:lpstr>structs</vt:lpstr>
      <vt:lpstr>structs (override ToString)</vt:lpstr>
      <vt:lpstr>structs (ToString)</vt:lpstr>
      <vt:lpstr>structs (Métodos)</vt:lpstr>
      <vt:lpstr>structs (Métodos estáticos)</vt:lpstr>
      <vt:lpstr>Tuples</vt:lpstr>
      <vt:lpstr>Tuples (Declarando con nombres)</vt:lpstr>
      <vt:lpstr>Tuples (Inferiendo los nombres)</vt:lpstr>
      <vt:lpstr>Tuples (El método Deconstruct)</vt:lpstr>
      <vt:lpstr>Tuples (Retornando varios valores)</vt:lpstr>
      <vt:lpstr>Programación Orientada a Objetos</vt:lpstr>
      <vt:lpstr>Clases (Miembros estáticos)   </vt:lpstr>
      <vt:lpstr>Clases  (dividiendo para vencer)  </vt:lpstr>
      <vt:lpstr>Clases  (miembros static: únicos para todo el programa)  </vt:lpstr>
      <vt:lpstr>Clases  (miembros de instancia - no static )     </vt:lpstr>
      <vt:lpstr>  Class  Estado y Comportamiento     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C# fácil de aprender</dc:title>
  <dc:creator>Luis Alberto Osinaga</dc:creator>
  <cp:lastModifiedBy>Luis Alberto Osinaga</cp:lastModifiedBy>
  <cp:revision>14</cp:revision>
  <dcterms:created xsi:type="dcterms:W3CDTF">2019-03-28T15:55:51Z</dcterms:created>
  <dcterms:modified xsi:type="dcterms:W3CDTF">2019-03-28T22:19:55Z</dcterms:modified>
</cp:coreProperties>
</file>